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51"/>
  </p:notesMasterIdLst>
  <p:sldIdLst>
    <p:sldId id="968" r:id="rId2"/>
    <p:sldId id="966" r:id="rId3"/>
    <p:sldId id="967" r:id="rId4"/>
    <p:sldId id="969" r:id="rId5"/>
    <p:sldId id="970" r:id="rId6"/>
    <p:sldId id="996" r:id="rId7"/>
    <p:sldId id="1019" r:id="rId8"/>
    <p:sldId id="989" r:id="rId9"/>
    <p:sldId id="988" r:id="rId10"/>
    <p:sldId id="990" r:id="rId11"/>
    <p:sldId id="1148" r:id="rId12"/>
    <p:sldId id="1149" r:id="rId13"/>
    <p:sldId id="1107" r:id="rId14"/>
    <p:sldId id="1108" r:id="rId15"/>
    <p:sldId id="1109" r:id="rId16"/>
    <p:sldId id="1111" r:id="rId17"/>
    <p:sldId id="1112" r:id="rId18"/>
    <p:sldId id="1113" r:id="rId19"/>
    <p:sldId id="1114" r:id="rId20"/>
    <p:sldId id="1115" r:id="rId21"/>
    <p:sldId id="1116" r:id="rId22"/>
    <p:sldId id="1152" r:id="rId23"/>
    <p:sldId id="1119" r:id="rId24"/>
    <p:sldId id="1120" r:id="rId25"/>
    <p:sldId id="1160" r:id="rId26"/>
    <p:sldId id="1156" r:id="rId27"/>
    <p:sldId id="1153" r:id="rId28"/>
    <p:sldId id="1154" r:id="rId29"/>
    <p:sldId id="1155" r:id="rId30"/>
    <p:sldId id="1118" r:id="rId31"/>
    <p:sldId id="1127" r:id="rId32"/>
    <p:sldId id="1128" r:id="rId33"/>
    <p:sldId id="1129" r:id="rId34"/>
    <p:sldId id="1131" r:id="rId35"/>
    <p:sldId id="1132" r:id="rId36"/>
    <p:sldId id="1133" r:id="rId37"/>
    <p:sldId id="1134" r:id="rId38"/>
    <p:sldId id="1135" r:id="rId39"/>
    <p:sldId id="1165" r:id="rId40"/>
    <p:sldId id="1161" r:id="rId41"/>
    <p:sldId id="1162" r:id="rId42"/>
    <p:sldId id="1163" r:id="rId43"/>
    <p:sldId id="1150" r:id="rId44"/>
    <p:sldId id="1151" r:id="rId45"/>
    <p:sldId id="1145" r:id="rId46"/>
    <p:sldId id="1146" r:id="rId47"/>
    <p:sldId id="1166" r:id="rId48"/>
    <p:sldId id="1167" r:id="rId49"/>
    <p:sldId id="1168" r:id="rId50"/>
    <p:sldId id="1169" r:id="rId51"/>
    <p:sldId id="1170" r:id="rId52"/>
    <p:sldId id="1171" r:id="rId53"/>
    <p:sldId id="1172" r:id="rId54"/>
    <p:sldId id="1004" r:id="rId55"/>
    <p:sldId id="1001" r:id="rId56"/>
    <p:sldId id="999" r:id="rId57"/>
    <p:sldId id="1000" r:id="rId58"/>
    <p:sldId id="1002" r:id="rId59"/>
    <p:sldId id="1003" r:id="rId60"/>
    <p:sldId id="1005" r:id="rId61"/>
    <p:sldId id="1006" r:id="rId62"/>
    <p:sldId id="1012" r:id="rId63"/>
    <p:sldId id="1013" r:id="rId64"/>
    <p:sldId id="1014" r:id="rId65"/>
    <p:sldId id="1015" r:id="rId66"/>
    <p:sldId id="1016" r:id="rId67"/>
    <p:sldId id="1018" r:id="rId68"/>
    <p:sldId id="1011" r:id="rId69"/>
    <p:sldId id="1173" r:id="rId70"/>
    <p:sldId id="1174" r:id="rId71"/>
    <p:sldId id="1009" r:id="rId72"/>
    <p:sldId id="1007" r:id="rId73"/>
    <p:sldId id="1020" r:id="rId74"/>
    <p:sldId id="1021" r:id="rId75"/>
    <p:sldId id="1175" r:id="rId76"/>
    <p:sldId id="1176" r:id="rId77"/>
    <p:sldId id="1177" r:id="rId78"/>
    <p:sldId id="1178" r:id="rId79"/>
    <p:sldId id="1179" r:id="rId80"/>
    <p:sldId id="1041" r:id="rId81"/>
    <p:sldId id="1042" r:id="rId82"/>
    <p:sldId id="1043" r:id="rId83"/>
    <p:sldId id="1044" r:id="rId84"/>
    <p:sldId id="1045" r:id="rId85"/>
    <p:sldId id="1046" r:id="rId86"/>
    <p:sldId id="1048" r:id="rId87"/>
    <p:sldId id="1023" r:id="rId88"/>
    <p:sldId id="1025" r:id="rId89"/>
    <p:sldId id="1028" r:id="rId90"/>
    <p:sldId id="1033" r:id="rId91"/>
    <p:sldId id="1036" r:id="rId92"/>
    <p:sldId id="1039" r:id="rId93"/>
    <p:sldId id="1040" r:id="rId94"/>
    <p:sldId id="1186" r:id="rId95"/>
    <p:sldId id="1187" r:id="rId96"/>
    <p:sldId id="1049" r:id="rId97"/>
    <p:sldId id="1050" r:id="rId98"/>
    <p:sldId id="1051" r:id="rId99"/>
    <p:sldId id="1053" r:id="rId100"/>
    <p:sldId id="1052" r:id="rId101"/>
    <p:sldId id="1054" r:id="rId102"/>
    <p:sldId id="1055" r:id="rId103"/>
    <p:sldId id="1056" r:id="rId104"/>
    <p:sldId id="1057" r:id="rId105"/>
    <p:sldId id="1058" r:id="rId106"/>
    <p:sldId id="1059" r:id="rId107"/>
    <p:sldId id="1060" r:id="rId108"/>
    <p:sldId id="1061" r:id="rId109"/>
    <p:sldId id="1062" r:id="rId110"/>
    <p:sldId id="1063" r:id="rId111"/>
    <p:sldId id="1106" r:id="rId112"/>
    <p:sldId id="1164" r:id="rId113"/>
    <p:sldId id="1064" r:id="rId114"/>
    <p:sldId id="1099" r:id="rId115"/>
    <p:sldId id="1100" r:id="rId116"/>
    <p:sldId id="1101" r:id="rId117"/>
    <p:sldId id="1102" r:id="rId118"/>
    <p:sldId id="1103" r:id="rId119"/>
    <p:sldId id="1065" r:id="rId120"/>
    <p:sldId id="1070" r:id="rId121"/>
    <p:sldId id="1071" r:id="rId122"/>
    <p:sldId id="1074" r:id="rId123"/>
    <p:sldId id="1073" r:id="rId124"/>
    <p:sldId id="1072" r:id="rId125"/>
    <p:sldId id="1075" r:id="rId126"/>
    <p:sldId id="1076" r:id="rId127"/>
    <p:sldId id="1077" r:id="rId128"/>
    <p:sldId id="1078" r:id="rId129"/>
    <p:sldId id="1079" r:id="rId130"/>
    <p:sldId id="1080" r:id="rId131"/>
    <p:sldId id="1066" r:id="rId132"/>
    <p:sldId id="1067" r:id="rId133"/>
    <p:sldId id="1084" r:id="rId134"/>
    <p:sldId id="1085" r:id="rId135"/>
    <p:sldId id="1086" r:id="rId136"/>
    <p:sldId id="1087" r:id="rId137"/>
    <p:sldId id="1088" r:id="rId138"/>
    <p:sldId id="1180" r:id="rId139"/>
    <p:sldId id="1182" r:id="rId140"/>
    <p:sldId id="1181" r:id="rId141"/>
    <p:sldId id="1089" r:id="rId142"/>
    <p:sldId id="1090" r:id="rId143"/>
    <p:sldId id="1092" r:id="rId144"/>
    <p:sldId id="1093" r:id="rId145"/>
    <p:sldId id="1096" r:id="rId146"/>
    <p:sldId id="1082" r:id="rId147"/>
    <p:sldId id="1081" r:id="rId148"/>
    <p:sldId id="1183" r:id="rId149"/>
    <p:sldId id="1185" r:id="rId15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343" autoAdjust="0"/>
  </p:normalViewPr>
  <p:slideViewPr>
    <p:cSldViewPr>
      <p:cViewPr varScale="1">
        <p:scale>
          <a:sx n="73" d="100"/>
          <a:sy n="73" d="100"/>
        </p:scale>
        <p:origin x="1296" y="7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306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AB6D36-1F1C-4B2E-BD26-1328F121141B}" type="datetimeFigureOut">
              <a:rPr lang="it-IT" smtClean="0"/>
              <a:pPr/>
              <a:t>16/01/2017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AEE240-66E3-459A-BE9A-FD9B8AE7F254}"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it-IT" dirty="0" smtClean="0"/>
          </a:p>
        </p:txBody>
      </p:sp>
    </p:spTree>
    <p:extLst>
      <p:ext uri="{BB962C8B-B14F-4D97-AF65-F5344CB8AC3E}">
        <p14:creationId xmlns:p14="http://schemas.microsoft.com/office/powerpoint/2010/main" val="273393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Tree>
    <p:extLst>
      <p:ext uri="{BB962C8B-B14F-4D97-AF65-F5344CB8AC3E}">
        <p14:creationId xmlns:p14="http://schemas.microsoft.com/office/powerpoint/2010/main" val="255372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3AEE240-66E3-459A-BE9A-FD9B8AE7F254}" type="slidenum">
              <a:rPr lang="it-IT" smtClean="0"/>
              <a:pPr/>
              <a:t>134</a:t>
            </a:fld>
            <a:endParaRPr lang="it-IT"/>
          </a:p>
        </p:txBody>
      </p:sp>
    </p:spTree>
    <p:extLst>
      <p:ext uri="{BB962C8B-B14F-4D97-AF65-F5344CB8AC3E}">
        <p14:creationId xmlns:p14="http://schemas.microsoft.com/office/powerpoint/2010/main" val="271368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427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5427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59047F-9B4B-4F87-B954-6F8119DAEEE5}" type="slidenum">
              <a:rPr lang="it-IT" smtClean="0"/>
              <a:pPr/>
              <a:t>149</a:t>
            </a:fld>
            <a:endParaRPr lang="it-IT" smtClean="0"/>
          </a:p>
        </p:txBody>
      </p:sp>
    </p:spTree>
    <p:extLst>
      <p:ext uri="{BB962C8B-B14F-4D97-AF65-F5344CB8AC3E}">
        <p14:creationId xmlns:p14="http://schemas.microsoft.com/office/powerpoint/2010/main" val="2355546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101379" name="Rectangle 3"/>
          <p:cNvSpPr>
            <a:spLocks noGrp="1" noChangeArrowheads="1"/>
          </p:cNvSpPr>
          <p:nvPr>
            <p:ph type="ctrTitle"/>
          </p:nvPr>
        </p:nvSpPr>
        <p:spPr>
          <a:xfrm>
            <a:off x="685800" y="2286000"/>
            <a:ext cx="7772400" cy="1143000"/>
          </a:xfrm>
        </p:spPr>
        <p:txBody>
          <a:bodyPr/>
          <a:lstStyle>
            <a:lvl1pPr>
              <a:defRPr/>
            </a:lvl1pPr>
          </a:lstStyle>
          <a:p>
            <a:r>
              <a:rPr lang="it-IT" altLang="ja-JP" smtClean="0"/>
              <a:t>Fare clic per modificare lo stile del titolo</a:t>
            </a:r>
            <a:endParaRPr lang="de-DE" altLang="ja-JP"/>
          </a:p>
        </p:txBody>
      </p:sp>
      <p:sp>
        <p:nvSpPr>
          <p:cNvPr id="101380" name="Rectangle 4"/>
          <p:cNvSpPr>
            <a:spLocks noGrp="1" noChangeArrowheads="1"/>
          </p:cNvSpPr>
          <p:nvPr>
            <p:ph type="subTitle" idx="1"/>
          </p:nvPr>
        </p:nvSpPr>
        <p:spPr>
          <a:xfrm>
            <a:off x="1371600" y="3886200"/>
            <a:ext cx="6400800" cy="1752600"/>
          </a:xfrm>
        </p:spPr>
        <p:txBody>
          <a:bodyPr/>
          <a:lstStyle>
            <a:lvl1pPr marL="0" indent="0" algn="ctr">
              <a:defRPr/>
            </a:lvl1pPr>
          </a:lstStyle>
          <a:p>
            <a:r>
              <a:rPr lang="it-IT" altLang="ja-JP" smtClean="0"/>
              <a:t>Fare clic per modificare lo stile del sottotitolo dello schema</a:t>
            </a:r>
            <a:endParaRPr lang="de-DE" altLang="ja-JP"/>
          </a:p>
        </p:txBody>
      </p:sp>
      <p:sp>
        <p:nvSpPr>
          <p:cNvPr id="5" name="Rectangle 5"/>
          <p:cNvSpPr>
            <a:spLocks noGrp="1" noChangeArrowheads="1"/>
          </p:cNvSpPr>
          <p:nvPr>
            <p:ph type="dt" sz="half" idx="10"/>
          </p:nvPr>
        </p:nvSpPr>
        <p:spPr>
          <a:xfrm>
            <a:off x="685800" y="6248400"/>
            <a:ext cx="1905000" cy="457200"/>
          </a:xfrm>
        </p:spPr>
        <p:txBody>
          <a:bodyPr/>
          <a:lstStyle>
            <a:lvl1pPr>
              <a:defRPr smtClean="0"/>
            </a:lvl1pPr>
          </a:lstStyle>
          <a:p>
            <a:fld id="{9C16D5A4-7385-4621-92A0-958C637777FF}" type="datetimeFigureOut">
              <a:rPr lang="it-IT" smtClean="0"/>
              <a:pPr/>
              <a:t>16/01/2017</a:t>
            </a:fld>
            <a:endParaRPr lang="it-IT"/>
          </a:p>
        </p:txBody>
      </p:sp>
      <p:sp>
        <p:nvSpPr>
          <p:cNvPr id="6" name="Rectangle 6"/>
          <p:cNvSpPr>
            <a:spLocks noGrp="1" noChangeArrowheads="1"/>
          </p:cNvSpPr>
          <p:nvPr>
            <p:ph type="ftr" sz="quarter" idx="11"/>
          </p:nvPr>
        </p:nvSpPr>
        <p:spPr>
          <a:xfrm>
            <a:off x="3124200" y="6248400"/>
            <a:ext cx="2895600" cy="457200"/>
          </a:xfrm>
        </p:spPr>
        <p:txBody>
          <a:bodyPr/>
          <a:lstStyle>
            <a:lvl1pPr>
              <a:defRPr smtClean="0"/>
            </a:lvl1pPr>
          </a:lstStyle>
          <a:p>
            <a:endParaRPr lang="it-IT"/>
          </a:p>
        </p:txBody>
      </p:sp>
      <p:sp>
        <p:nvSpPr>
          <p:cNvPr id="7" name="Rectangle 7"/>
          <p:cNvSpPr>
            <a:spLocks noGrp="1" noChangeArrowheads="1"/>
          </p:cNvSpPr>
          <p:nvPr>
            <p:ph type="sldNum" sz="quarter" idx="12"/>
          </p:nvPr>
        </p:nvSpPr>
        <p:spPr>
          <a:xfrm>
            <a:off x="6553200" y="6248400"/>
            <a:ext cx="1905000" cy="457200"/>
          </a:xfrm>
        </p:spPr>
        <p:txBody>
          <a:bodyPr/>
          <a:lstStyle>
            <a:lvl1pPr>
              <a:defRPr smtClean="0"/>
            </a:lvl1pPr>
          </a:lstStyle>
          <a:p>
            <a:fld id="{F18B3DF7-0DE1-4568-80EA-C287551D82DF}"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6388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638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685800" y="6172200"/>
            <a:ext cx="1905000" cy="457200"/>
          </a:xfrm>
        </p:spPr>
        <p:txBody>
          <a:bodyPr/>
          <a:lstStyle>
            <a:lvl1pPr>
              <a:defRPr/>
            </a:lvl1pPr>
          </a:lstStyle>
          <a:p>
            <a:pPr>
              <a:defRPr/>
            </a:pPr>
            <a:endParaRPr lang="it-IT"/>
          </a:p>
        </p:txBody>
      </p:sp>
      <p:sp>
        <p:nvSpPr>
          <p:cNvPr id="4" name="Segnaposto piè di pagina 3"/>
          <p:cNvSpPr>
            <a:spLocks noGrp="1"/>
          </p:cNvSpPr>
          <p:nvPr>
            <p:ph type="ftr" sz="quarter" idx="11"/>
          </p:nvPr>
        </p:nvSpPr>
        <p:spPr>
          <a:xfrm>
            <a:off x="3124200" y="6172200"/>
            <a:ext cx="2895600" cy="457200"/>
          </a:xfrm>
        </p:spPr>
        <p:txBody>
          <a:bodyPr/>
          <a:lstStyle>
            <a:lvl1pPr>
              <a:defRPr/>
            </a:lvl1pPr>
          </a:lstStyle>
          <a:p>
            <a:pPr>
              <a:defRPr/>
            </a:pPr>
            <a:endParaRPr lang="it-IT"/>
          </a:p>
        </p:txBody>
      </p:sp>
      <p:sp>
        <p:nvSpPr>
          <p:cNvPr id="5" name="Segnaposto numero diapositiva 4"/>
          <p:cNvSpPr>
            <a:spLocks noGrp="1"/>
          </p:cNvSpPr>
          <p:nvPr>
            <p:ph type="sldNum" sz="quarter" idx="12"/>
          </p:nvPr>
        </p:nvSpPr>
        <p:spPr>
          <a:xfrm>
            <a:off x="6553200" y="6172200"/>
            <a:ext cx="1905000" cy="457200"/>
          </a:xfrm>
        </p:spPr>
        <p:txBody>
          <a:bodyPr/>
          <a:lstStyle>
            <a:lvl1pPr>
              <a:defRPr/>
            </a:lvl1pPr>
          </a:lstStyle>
          <a:p>
            <a:pPr>
              <a:defRPr/>
            </a:pPr>
            <a:fld id="{F3BA7030-C039-43D3-BE71-59895727387F}" type="slidenum">
              <a:rPr lang="it-IT"/>
              <a:pPr>
                <a:defRPr/>
              </a:pPr>
              <a:t>‹N›</a:t>
            </a:fld>
            <a:endParaRPr lang="it-IT" dirty="0"/>
          </a:p>
        </p:txBody>
      </p:sp>
    </p:spTree>
    <p:extLst>
      <p:ext uri="{BB962C8B-B14F-4D97-AF65-F5344CB8AC3E}">
        <p14:creationId xmlns:p14="http://schemas.microsoft.com/office/powerpoint/2010/main" val="962676973"/>
      </p:ext>
    </p:extLst>
  </p:cSld>
  <p:clrMapOvr>
    <a:masterClrMapping/>
  </p:clrMapOvr>
  <p:transition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8" name="Rectangle 5"/>
          <p:cNvSpPr>
            <a:spLocks noGrp="1" noChangeArrowheads="1"/>
          </p:cNvSpPr>
          <p:nvPr>
            <p:ph type="ftr" sz="quarter" idx="11"/>
          </p:nvPr>
        </p:nvSpPr>
        <p:spPr>
          <a:ln/>
        </p:spPr>
        <p:txBody>
          <a:bodyPr/>
          <a:lstStyle>
            <a:lvl1pPr>
              <a:defRPr/>
            </a:lvl1pPr>
          </a:lstStyle>
          <a:p>
            <a:endParaRPr lang="it-IT"/>
          </a:p>
        </p:txBody>
      </p:sp>
      <p:sp>
        <p:nvSpPr>
          <p:cNvPr id="9"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4" name="Rectangle 5"/>
          <p:cNvSpPr>
            <a:spLocks noGrp="1" noChangeArrowheads="1"/>
          </p:cNvSpPr>
          <p:nvPr>
            <p:ph type="ftr" sz="quarter" idx="11"/>
          </p:nvPr>
        </p:nvSpPr>
        <p:spPr>
          <a:ln/>
        </p:spPr>
        <p:txBody>
          <a:bodyPr/>
          <a:lstStyle>
            <a:lvl1pPr>
              <a:defRPr/>
            </a:lvl1pPr>
          </a:lstStyle>
          <a:p>
            <a:endParaRPr lang="it-IT"/>
          </a:p>
        </p:txBody>
      </p:sp>
      <p:sp>
        <p:nvSpPr>
          <p:cNvPr id="5"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3" name="Rectangle 5"/>
          <p:cNvSpPr>
            <a:spLocks noGrp="1" noChangeArrowheads="1"/>
          </p:cNvSpPr>
          <p:nvPr>
            <p:ph type="ftr" sz="quarter" idx="11"/>
          </p:nvPr>
        </p:nvSpPr>
        <p:spPr>
          <a:ln/>
        </p:spPr>
        <p:txBody>
          <a:bodyPr/>
          <a:lstStyle>
            <a:lvl1pPr>
              <a:defRPr/>
            </a:lvl1pPr>
          </a:lstStyle>
          <a:p>
            <a:endParaRPr lang="it-IT"/>
          </a:p>
        </p:txBody>
      </p:sp>
      <p:sp>
        <p:nvSpPr>
          <p:cNvPr id="4"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fld id="{9C16D5A4-7385-4621-92A0-958C637777FF}" type="datetimeFigureOut">
              <a:rPr lang="it-IT" smtClean="0"/>
              <a:pPr/>
              <a:t>16/01/2017</a:t>
            </a:fld>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F18B3DF7-0DE1-4568-80EA-C287551D82D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000">
              <a:schemeClr val="accent1">
                <a:lumMod val="60000"/>
                <a:lumOff val="40000"/>
                <a:alpha val="23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cstate="print"/>
          <a:srcRect/>
          <a:stretch>
            <a:fillRect/>
          </a:stretch>
        </p:blipFill>
        <p:spPr bwMode="auto">
          <a:xfrm>
            <a:off x="0" y="1588"/>
            <a:ext cx="9144000" cy="6856412"/>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685800" y="19812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ja-JP" smtClean="0"/>
              <a:t>Fare clic per modificare gli stili del testo dello schema</a:t>
            </a:r>
          </a:p>
          <a:p>
            <a:pPr lvl="1"/>
            <a:r>
              <a:rPr lang="it-IT" altLang="ja-JP" smtClean="0"/>
              <a:t>Secondo livello</a:t>
            </a:r>
          </a:p>
          <a:p>
            <a:pPr lvl="2"/>
            <a:r>
              <a:rPr lang="it-IT" altLang="ja-JP" smtClean="0"/>
              <a:t>Terzo livello</a:t>
            </a:r>
          </a:p>
          <a:p>
            <a:pPr lvl="3"/>
            <a:r>
              <a:rPr lang="it-IT" altLang="ja-JP" smtClean="0"/>
              <a:t>Quarto livello</a:t>
            </a:r>
          </a:p>
          <a:p>
            <a:pPr lvl="4"/>
            <a:r>
              <a:rPr lang="it-IT" altLang="ja-JP" smtClean="0"/>
              <a:t>Quinto livello</a:t>
            </a:r>
          </a:p>
        </p:txBody>
      </p:sp>
      <p:sp>
        <p:nvSpPr>
          <p:cNvPr id="100356"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smtClean="0">
                <a:latin typeface="Arial" charset="0"/>
                <a:ea typeface="ＭＳ 明朝" pitchFamily="-124" charset="-128"/>
              </a:defRPr>
            </a:lvl1pPr>
          </a:lstStyle>
          <a:p>
            <a:fld id="{9C16D5A4-7385-4621-92A0-958C637777FF}" type="datetimeFigureOut">
              <a:rPr lang="it-IT" smtClean="0"/>
              <a:pPr/>
              <a:t>16/01/2017</a:t>
            </a:fld>
            <a:endParaRPr lang="it-IT"/>
          </a:p>
        </p:txBody>
      </p:sp>
      <p:sp>
        <p:nvSpPr>
          <p:cNvPr id="100357"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latin typeface="Arial" charset="0"/>
                <a:ea typeface="ＭＳ 明朝" pitchFamily="-124" charset="-128"/>
              </a:defRPr>
            </a:lvl1pPr>
          </a:lstStyle>
          <a:p>
            <a:endParaRPr lang="it-IT"/>
          </a:p>
        </p:txBody>
      </p:sp>
      <p:sp>
        <p:nvSpPr>
          <p:cNvPr id="100358"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smtClean="0">
                <a:latin typeface="Arial" charset="0"/>
                <a:ea typeface="ＭＳ 明朝" pitchFamily="-124" charset="-128"/>
              </a:defRPr>
            </a:lvl1pPr>
          </a:lstStyle>
          <a:p>
            <a:fld id="{F18B3DF7-0DE1-4568-80EA-C287551D82DF}" type="slidenum">
              <a:rPr lang="it-IT" smtClean="0"/>
              <a:pPr/>
              <a:t>‹N›</a:t>
            </a:fld>
            <a:endParaRPr lang="it-IT"/>
          </a:p>
        </p:txBody>
      </p:sp>
      <p:sp>
        <p:nvSpPr>
          <p:cNvPr id="1031" name="Rectangle 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ja-JP" smtClean="0"/>
              <a:t>Fare clic per modificare stile</a:t>
            </a: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2pPr>
      <a:lvl3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3pPr>
      <a:lvl4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4pPr>
      <a:lvl5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5pPr>
      <a:lvl6pPr marL="4572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6pPr>
      <a:lvl7pPr marL="9144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7pPr>
      <a:lvl8pPr marL="13716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8pPr>
      <a:lvl9pPr marL="18288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9pPr>
    </p:titleStyle>
    <p:bodyStyle>
      <a:lvl1pPr marL="284163" indent="-284163" algn="l" rtl="0" eaLnBrk="1" fontAlgn="base" hangingPunct="1">
        <a:lnSpc>
          <a:spcPct val="80000"/>
        </a:lnSpc>
        <a:spcBef>
          <a:spcPct val="20000"/>
        </a:spcBef>
        <a:spcAft>
          <a:spcPct val="0"/>
        </a:spcAft>
        <a:buClr>
          <a:srgbClr val="000000"/>
        </a:buClr>
        <a:buFont typeface="Times" pitchFamily="-124" charset="0"/>
        <a:buChar char="•"/>
        <a:defRPr sz="3200">
          <a:solidFill>
            <a:schemeClr val="tx1"/>
          </a:solidFill>
          <a:latin typeface="+mn-lt"/>
          <a:ea typeface="+mn-ea"/>
          <a:cs typeface="+mn-cs"/>
        </a:defRPr>
      </a:lvl1pPr>
      <a:lvl2pPr marL="747713" indent="-293688" algn="l" rtl="0" eaLnBrk="1" fontAlgn="base" hangingPunct="1">
        <a:lnSpc>
          <a:spcPct val="80000"/>
        </a:lnSpc>
        <a:spcBef>
          <a:spcPct val="20000"/>
        </a:spcBef>
        <a:spcAft>
          <a:spcPct val="0"/>
        </a:spcAft>
        <a:buClr>
          <a:srgbClr val="000000"/>
        </a:buClr>
        <a:buFont typeface="Times" pitchFamily="-124" charset="0"/>
        <a:buChar char="•"/>
        <a:defRPr kumimoji="1" sz="2800">
          <a:solidFill>
            <a:schemeClr val="tx1"/>
          </a:solidFill>
          <a:latin typeface="+mn-lt"/>
          <a:ea typeface="+mn-ea"/>
        </a:defRPr>
      </a:lvl2pPr>
      <a:lvl3pPr marL="1144588" indent="-225425" algn="l" rtl="0" eaLnBrk="1" fontAlgn="base" hangingPunct="1">
        <a:lnSpc>
          <a:spcPct val="80000"/>
        </a:lnSpc>
        <a:spcBef>
          <a:spcPct val="20000"/>
        </a:spcBef>
        <a:spcAft>
          <a:spcPct val="0"/>
        </a:spcAft>
        <a:buClr>
          <a:srgbClr val="000000"/>
        </a:buClr>
        <a:buFont typeface="Times" pitchFamily="-124" charset="0"/>
        <a:buChar char="•"/>
        <a:defRPr kumimoji="1" sz="2400">
          <a:solidFill>
            <a:schemeClr val="tx1"/>
          </a:solidFill>
          <a:latin typeface="+mn-lt"/>
          <a:ea typeface="+mn-ea"/>
        </a:defRPr>
      </a:lvl3pPr>
      <a:lvl4pPr marL="1598613" indent="-22701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4pPr>
      <a:lvl5pPr marL="19954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5pPr>
      <a:lvl6pPr marL="24526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6pPr>
      <a:lvl7pPr marL="29098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7pPr>
      <a:lvl8pPr marL="33670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8pPr>
      <a:lvl9pPr marL="38242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file:///C:\Users\ROBY\Desktop\ASCOLI%20MARZO\adozione%20bambini%20-%20la%20mia%20adozione%20(%20internazionale%20-%20Bulgaria).mp4" TargetMode="External"/><Relationship Id="rId5" Type="http://schemas.openxmlformats.org/officeDocument/2006/relationships/hyperlink" Target="adozione%20bambini%20-%20la%20mia%20adozione%20(%20internazionale%20-%20Bulgaria).mp4" TargetMode="External"/><Relationship Id="rId4" Type="http://schemas.openxmlformats.org/officeDocument/2006/relationships/hyperlink" Target="file:///E:\MATERIALI%20GRUPPI\VIDEO\video%20origini\adozione%20bambini%20-%20la%20mia%20adozione%20(%20internazionale%20-%20Bulgaria).mp4"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alla%20ricerca%20dei%20genitori%20biologici.m4v.mp4"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la%20bambina%20che%20si%20incanta.mp4"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file:///C:\Users\Roby\Desktop\roma%20vespucci\Still%20Face%20Experiment-%20Dr.%20Edward%20Tronick.flv" TargetMode="Externa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contuttoilcuorefamiglie.i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eeadopt.org/articles-mainmenu-76/76-schooling/98-language-acquisition-and-subtractive-bilingualism.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file:///C:\Users\Roby\Desktop\roma%20vespucci\Still%20Face%20Experiment-%20Dr.%20Edward%20Tronick.flv"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Orfanotrofio%20di%20Kipengere.flv" TargetMode="Externa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6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link.springer.com/article/10.1007/s10802-015-0011-1"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7.wmf"/><Relationship Id="rId4" Type="http://schemas.openxmlformats.org/officeDocument/2006/relationships/oleObject" Target="../embeddings/oleObject1.bin"/></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pINK%20fLOID%20THE%20WAL.mp4" TargetMode="Externa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8.gif"/><Relationship Id="rId4" Type="http://schemas.openxmlformats.org/officeDocument/2006/relationships/image" Target="../media/image47.wmf"/></Relationships>
</file>

<file path=ppt/slides/_rels/slide9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65926" y="3861048"/>
            <a:ext cx="7738522" cy="2941827"/>
          </a:xfrm>
          <a:prstGeom prst="rect">
            <a:avLst/>
          </a:prstGeom>
        </p:spPr>
      </p:pic>
      <p:pic>
        <p:nvPicPr>
          <p:cNvPr id="5" name="Immagine 4"/>
          <p:cNvPicPr>
            <a:picLocks noChangeAspect="1"/>
          </p:cNvPicPr>
          <p:nvPr/>
        </p:nvPicPr>
        <p:blipFill>
          <a:blip r:embed="rId3"/>
          <a:stretch>
            <a:fillRect/>
          </a:stretch>
        </p:blipFill>
        <p:spPr>
          <a:xfrm>
            <a:off x="0" y="27789"/>
            <a:ext cx="9029623" cy="4351547"/>
          </a:xfrm>
          <a:prstGeom prst="rect">
            <a:avLst/>
          </a:prstGeom>
        </p:spPr>
      </p:pic>
    </p:spTree>
    <p:extLst>
      <p:ext uri="{BB962C8B-B14F-4D97-AF65-F5344CB8AC3E}">
        <p14:creationId xmlns:p14="http://schemas.microsoft.com/office/powerpoint/2010/main" val="2884984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sha1"/>
          <p:cNvPicPr>
            <a:picLocks noChangeAspect="1" noChangeArrowheads="1"/>
          </p:cNvPicPr>
          <p:nvPr/>
        </p:nvPicPr>
        <p:blipFill>
          <a:blip r:embed="rId2" cstate="print"/>
          <a:srcRect/>
          <a:stretch>
            <a:fillRect/>
          </a:stretch>
        </p:blipFill>
        <p:spPr bwMode="auto">
          <a:xfrm>
            <a:off x="571472" y="285728"/>
            <a:ext cx="4572032" cy="6396015"/>
          </a:xfrm>
          <a:prstGeom prst="rect">
            <a:avLst/>
          </a:prstGeom>
          <a:noFill/>
        </p:spPr>
      </p:pic>
      <p:sp>
        <p:nvSpPr>
          <p:cNvPr id="3" name="CasellaDiTesto 2"/>
          <p:cNvSpPr txBox="1"/>
          <p:nvPr/>
        </p:nvSpPr>
        <p:spPr>
          <a:xfrm>
            <a:off x="5643570" y="2500306"/>
            <a:ext cx="3143272" cy="2123658"/>
          </a:xfrm>
          <a:prstGeom prst="rect">
            <a:avLst/>
          </a:prstGeom>
          <a:noFill/>
        </p:spPr>
        <p:txBody>
          <a:bodyPr wrap="square" rtlCol="0">
            <a:spAutoFit/>
          </a:bodyPr>
          <a:lstStyle/>
          <a:p>
            <a:pPr algn="ctr"/>
            <a:r>
              <a:rPr lang="it-IT" sz="4400" dirty="0" smtClean="0">
                <a:solidFill>
                  <a:srgbClr val="002060"/>
                </a:solidFill>
                <a:latin typeface="Arial Black" pitchFamily="34" charset="0"/>
              </a:rPr>
              <a:t>Adottivi per sempre?</a:t>
            </a:r>
            <a:endParaRPr lang="it-IT" sz="4400" dirty="0">
              <a:solidFill>
                <a:srgbClr val="002060"/>
              </a:solidFill>
              <a:latin typeface="Arial Black" pitchFamily="34" charset="0"/>
            </a:endParaRPr>
          </a:p>
        </p:txBody>
      </p:sp>
    </p:spTree>
    <p:extLst>
      <p:ext uri="{BB962C8B-B14F-4D97-AF65-F5344CB8AC3E}">
        <p14:creationId xmlns:p14="http://schemas.microsoft.com/office/powerpoint/2010/main" val="137174006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BICCHIERE ACQ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87" y="404664"/>
            <a:ext cx="8865847"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8032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bambini.guidone.it/wp-content/uploads/2011/04/bambina_piange-e1303124861491.jpg"/>
          <p:cNvPicPr>
            <a:picLocks noChangeAspect="1" noChangeArrowheads="1"/>
          </p:cNvPicPr>
          <p:nvPr/>
        </p:nvPicPr>
        <p:blipFill>
          <a:blip r:embed="rId2" cstate="print"/>
          <a:srcRect/>
          <a:stretch>
            <a:fillRect/>
          </a:stretch>
        </p:blipFill>
        <p:spPr bwMode="auto">
          <a:xfrm>
            <a:off x="79965" y="142876"/>
            <a:ext cx="4134845" cy="3500438"/>
          </a:xfrm>
          <a:prstGeom prst="rect">
            <a:avLst/>
          </a:prstGeom>
          <a:noFill/>
        </p:spPr>
      </p:pic>
      <p:sp>
        <p:nvSpPr>
          <p:cNvPr id="5" name="CasellaDiTesto 4"/>
          <p:cNvSpPr txBox="1"/>
          <p:nvPr/>
        </p:nvSpPr>
        <p:spPr bwMode="auto">
          <a:xfrm>
            <a:off x="2500298" y="2285992"/>
            <a:ext cx="6429420" cy="1938992"/>
          </a:xfrm>
          <a:prstGeom prst="rect">
            <a:avLst/>
          </a:prstGeom>
          <a:solidFill>
            <a:schemeClr val="bg1"/>
          </a:solidFill>
          <a:ln w="9525">
            <a:noFill/>
            <a:miter lim="800000"/>
            <a:headEnd/>
            <a:tailEnd/>
          </a:ln>
        </p:spPr>
        <p:txBody>
          <a:bodyPr wrap="square" rtlCol="0">
            <a:spAutoFit/>
          </a:bodyPr>
          <a:lstStyle/>
          <a:p>
            <a:pPr algn="ctr"/>
            <a:r>
              <a:rPr lang="it-IT" sz="2400" dirty="0" smtClean="0">
                <a:solidFill>
                  <a:srgbClr val="002060"/>
                </a:solidFill>
              </a:rPr>
              <a:t>Possiamo rintracciare uno specifico adottivo in questa esperienza di ‘confusione’?</a:t>
            </a:r>
          </a:p>
          <a:p>
            <a:pPr algn="ctr"/>
            <a:endParaRPr lang="it-IT" sz="2400" dirty="0" smtClean="0">
              <a:solidFill>
                <a:srgbClr val="002060"/>
              </a:solidFill>
            </a:endParaRPr>
          </a:p>
          <a:p>
            <a:pPr algn="ctr"/>
            <a:r>
              <a:rPr lang="it-IT" sz="2400" dirty="0" smtClean="0">
                <a:solidFill>
                  <a:srgbClr val="002060"/>
                </a:solidFill>
              </a:rPr>
              <a:t>Può dare conto di alcuni difficili percorsi scolastici?</a:t>
            </a:r>
            <a:endParaRPr lang="it-IT" sz="2400" dirty="0">
              <a:solidFill>
                <a:srgbClr val="002060"/>
              </a:solidFill>
            </a:endParaRPr>
          </a:p>
        </p:txBody>
      </p:sp>
      <p:sp>
        <p:nvSpPr>
          <p:cNvPr id="3" name="Titolo 2"/>
          <p:cNvSpPr>
            <a:spLocks noGrp="1"/>
          </p:cNvSpPr>
          <p:nvPr>
            <p:ph type="title"/>
          </p:nvPr>
        </p:nvSpPr>
        <p:spPr>
          <a:xfrm>
            <a:off x="3857620" y="357166"/>
            <a:ext cx="4929222" cy="1143000"/>
          </a:xfrm>
          <a:solidFill>
            <a:schemeClr val="bg1"/>
          </a:solidFill>
        </p:spPr>
        <p:txBody>
          <a:bodyPr>
            <a:normAutofit fontScale="90000"/>
          </a:bodyPr>
          <a:lstStyle/>
          <a:p>
            <a:pPr algn="ctr"/>
            <a:r>
              <a:rPr lang="it-IT" dirty="0" smtClean="0">
                <a:solidFill>
                  <a:srgbClr val="FF0000"/>
                </a:solidFill>
              </a:rPr>
              <a:t/>
            </a:r>
            <a:br>
              <a:rPr lang="it-IT" dirty="0" smtClean="0">
                <a:solidFill>
                  <a:srgbClr val="FF0000"/>
                </a:solidFill>
              </a:rPr>
            </a:br>
            <a:r>
              <a:rPr lang="it-IT" dirty="0" smtClean="0">
                <a:solidFill>
                  <a:srgbClr val="FF0000"/>
                </a:solidFill>
              </a:rPr>
              <a:t>“</a:t>
            </a:r>
            <a:r>
              <a:rPr lang="it-IT" i="1" dirty="0" smtClean="0">
                <a:solidFill>
                  <a:srgbClr val="FF0000"/>
                </a:solidFill>
              </a:rPr>
              <a:t>ero confuso</a:t>
            </a:r>
            <a:r>
              <a:rPr lang="it-IT" dirty="0" smtClean="0">
                <a:solidFill>
                  <a:srgbClr val="FF0000"/>
                </a:solidFill>
              </a:rPr>
              <a:t>”</a:t>
            </a:r>
            <a:endParaRPr lang="it-IT" dirty="0">
              <a:solidFill>
                <a:srgbClr val="FF0000"/>
              </a:solidFill>
            </a:endParaRPr>
          </a:p>
        </p:txBody>
      </p:sp>
      <p:sp>
        <p:nvSpPr>
          <p:cNvPr id="4" name="CasellaDiTesto 3"/>
          <p:cNvSpPr txBox="1"/>
          <p:nvPr/>
        </p:nvSpPr>
        <p:spPr>
          <a:xfrm>
            <a:off x="642910" y="4666316"/>
            <a:ext cx="7072362" cy="1477328"/>
          </a:xfrm>
          <a:prstGeom prst="rect">
            <a:avLst/>
          </a:prstGeom>
          <a:solidFill>
            <a:schemeClr val="bg1"/>
          </a:solidFill>
        </p:spPr>
        <p:txBody>
          <a:bodyPr wrap="square" rtlCol="0">
            <a:spAutoFit/>
          </a:bodyPr>
          <a:lstStyle/>
          <a:p>
            <a:r>
              <a:rPr lang="it-IT" dirty="0" smtClean="0"/>
              <a:t>Partiamo dalle esperienze, e lasciamo i dati numerici</a:t>
            </a:r>
          </a:p>
          <a:p>
            <a:endParaRPr lang="it-IT" dirty="0" smtClean="0"/>
          </a:p>
          <a:p>
            <a:r>
              <a:rPr lang="it-IT" dirty="0" smtClean="0"/>
              <a:t>Forse parleremo di piccoli numeri, ma forse anche di situazioni che possono risuonare nella vita di tanti, secondo sfumature proprie</a:t>
            </a:r>
            <a:endParaRPr lang="it-IT" dirty="0"/>
          </a:p>
        </p:txBody>
      </p:sp>
    </p:spTree>
    <p:extLst>
      <p:ext uri="{BB962C8B-B14F-4D97-AF65-F5344CB8AC3E}">
        <p14:creationId xmlns:p14="http://schemas.microsoft.com/office/powerpoint/2010/main" val="24580247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16632"/>
            <a:ext cx="9144000" cy="6381328"/>
          </a:xfrm>
          <a:solidFill>
            <a:schemeClr val="bg1"/>
          </a:solidFill>
        </p:spPr>
        <p:txBody>
          <a:bodyPr>
            <a:noAutofit/>
          </a:bodyPr>
          <a:lstStyle/>
          <a:p>
            <a:pPr>
              <a:buNone/>
            </a:pPr>
            <a:r>
              <a:rPr lang="it-IT" sz="2000" dirty="0" smtClean="0">
                <a:solidFill>
                  <a:srgbClr val="FF0000"/>
                </a:solidFill>
                <a:latin typeface="Arabic Typesetting" pitchFamily="66" charset="-78"/>
                <a:cs typeface="Arabic Typesetting" pitchFamily="66" charset="-78"/>
              </a:rPr>
              <a:t>		</a:t>
            </a:r>
            <a:endParaRPr lang="it-IT" sz="2000" b="1" u="sng" dirty="0" smtClean="0">
              <a:solidFill>
                <a:srgbClr val="FF0000"/>
              </a:solidFill>
              <a:latin typeface="Arabic Typesetting" pitchFamily="66" charset="-78"/>
              <a:cs typeface="Arabic Typesetting" pitchFamily="66" charset="-78"/>
            </a:endParaRPr>
          </a:p>
          <a:p>
            <a:pPr>
              <a:buNone/>
            </a:pPr>
            <a:r>
              <a:rPr lang="it-IT" sz="2000" dirty="0" smtClean="0">
                <a:solidFill>
                  <a:srgbClr val="FF0000"/>
                </a:solidFill>
                <a:latin typeface="Arabic Typesetting" pitchFamily="66" charset="-78"/>
                <a:cs typeface="Arabic Typesetting" pitchFamily="66" charset="-78"/>
              </a:rPr>
              <a:t>	L</a:t>
            </a:r>
            <a:r>
              <a:rPr lang="it-IT" sz="2000" b="1" dirty="0" smtClean="0">
                <a:solidFill>
                  <a:srgbClr val="FF0000"/>
                </a:solidFill>
                <a:latin typeface="Arabic Typesetting" pitchFamily="66" charset="-78"/>
                <a:cs typeface="Arabic Typesetting" pitchFamily="66" charset="-78"/>
              </a:rPr>
              <a:t>a quantità di materia </a:t>
            </a:r>
          </a:p>
          <a:p>
            <a:pPr>
              <a:buNone/>
            </a:pPr>
            <a:r>
              <a:rPr lang="it-IT" sz="2000" b="1" dirty="0" smtClean="0">
                <a:solidFill>
                  <a:srgbClr val="FF0000"/>
                </a:solidFill>
                <a:latin typeface="Arabic Typesetting" pitchFamily="66" charset="-78"/>
                <a:cs typeface="Arabic Typesetting" pitchFamily="66" charset="-78"/>
              </a:rPr>
              <a:t>  grigia dai 4 ai 22 anni</a:t>
            </a:r>
            <a:endParaRPr lang="it-IT" sz="2000" dirty="0" smtClean="0">
              <a:latin typeface="Arabic Typesetting" pitchFamily="66" charset="-78"/>
              <a:cs typeface="Arabic Typesetting" pitchFamily="66" charset="-78"/>
            </a:endParaRPr>
          </a:p>
          <a:p>
            <a:endParaRPr lang="it-IT" sz="2000" dirty="0" smtClean="0">
              <a:latin typeface="Arabic Typesetting" pitchFamily="66" charset="-78"/>
              <a:cs typeface="Arabic Typesetting" pitchFamily="66" charset="-78"/>
            </a:endParaRPr>
          </a:p>
          <a:p>
            <a:endParaRPr lang="it-IT" sz="2000" dirty="0" smtClean="0">
              <a:latin typeface="Arabic Typesetting" pitchFamily="66" charset="-78"/>
              <a:cs typeface="Arabic Typesetting" pitchFamily="66" charset="-78"/>
            </a:endParaRPr>
          </a:p>
          <a:p>
            <a:endParaRPr lang="it-IT" sz="2000" dirty="0" smtClean="0">
              <a:latin typeface="Arabic Typesetting" pitchFamily="66" charset="-78"/>
              <a:cs typeface="Arabic Typesetting" pitchFamily="66" charset="-78"/>
            </a:endParaRPr>
          </a:p>
          <a:p>
            <a:endParaRPr lang="it-IT" sz="2000" dirty="0" smtClean="0">
              <a:latin typeface="Arabic Typesetting" pitchFamily="66" charset="-78"/>
              <a:cs typeface="Arabic Typesetting" pitchFamily="66" charset="-78"/>
            </a:endParaRPr>
          </a:p>
          <a:p>
            <a:endParaRPr lang="it-IT" sz="2000" dirty="0" smtClean="0">
              <a:latin typeface="Arabic Typesetting" pitchFamily="66" charset="-78"/>
              <a:cs typeface="Arabic Typesetting" pitchFamily="66" charset="-78"/>
            </a:endParaRPr>
          </a:p>
          <a:p>
            <a:pPr>
              <a:buNone/>
            </a:pPr>
            <a:r>
              <a:rPr lang="it-IT" sz="2000" dirty="0" smtClean="0">
                <a:latin typeface="Arabic Typesetting" pitchFamily="66" charset="-78"/>
                <a:cs typeface="Arabic Typesetting" pitchFamily="66" charset="-78"/>
              </a:rPr>
              <a:t> </a:t>
            </a:r>
            <a:r>
              <a:rPr lang="it-IT" sz="2400" dirty="0" smtClean="0">
                <a:latin typeface="Arabic Typesetting" pitchFamily="66" charset="-78"/>
                <a:cs typeface="Arabic Typesetting" pitchFamily="66" charset="-78"/>
              </a:rPr>
              <a:t>la </a:t>
            </a:r>
            <a:r>
              <a:rPr lang="it-IT" sz="2400" dirty="0">
                <a:latin typeface="Arabic Typesetting" pitchFamily="66" charset="-78"/>
                <a:cs typeface="Arabic Typesetting" pitchFamily="66" charset="-78"/>
              </a:rPr>
              <a:t>materia grigia aumenta durante </a:t>
            </a:r>
            <a:r>
              <a:rPr lang="it-IT" sz="2400" dirty="0" smtClean="0">
                <a:latin typeface="Arabic Typesetting" pitchFamily="66" charset="-78"/>
                <a:cs typeface="Arabic Typesetting" pitchFamily="66" charset="-78"/>
              </a:rPr>
              <a:t>l'infanzia e </a:t>
            </a:r>
            <a:r>
              <a:rPr lang="it-IT" sz="2400" dirty="0">
                <a:latin typeface="Arabic Typesetting" pitchFamily="66" charset="-78"/>
                <a:cs typeface="Arabic Typesetting" pitchFamily="66" charset="-78"/>
              </a:rPr>
              <a:t>il suo apice si manifesta </a:t>
            </a:r>
            <a:r>
              <a:rPr lang="it-IT" sz="2400" b="1" i="1" dirty="0">
                <a:latin typeface="Arabic Typesetting" pitchFamily="66" charset="-78"/>
                <a:cs typeface="Arabic Typesetting" pitchFamily="66" charset="-78"/>
              </a:rPr>
              <a:t>all'inizio d</a:t>
            </a:r>
            <a:r>
              <a:rPr lang="it-IT" sz="2400" dirty="0">
                <a:latin typeface="Arabic Typesetting" pitchFamily="66" charset="-78"/>
                <a:cs typeface="Arabic Typesetting" pitchFamily="66" charset="-78"/>
              </a:rPr>
              <a:t>ell'adolescenza. </a:t>
            </a:r>
            <a:endParaRPr lang="it-IT" sz="2400" dirty="0" smtClean="0">
              <a:latin typeface="Arabic Typesetting" pitchFamily="66" charset="-78"/>
              <a:cs typeface="Arabic Typesetting" pitchFamily="66" charset="-78"/>
            </a:endParaRPr>
          </a:p>
          <a:p>
            <a:pPr>
              <a:buNone/>
            </a:pPr>
            <a:r>
              <a:rPr lang="it-IT" sz="2400" b="1" i="1" dirty="0" smtClean="0">
                <a:latin typeface="Arabic Typesetting" pitchFamily="66" charset="-78"/>
                <a:cs typeface="Arabic Typesetting" pitchFamily="66" charset="-78"/>
              </a:rPr>
              <a:t>Durante </a:t>
            </a:r>
            <a:r>
              <a:rPr lang="it-IT" sz="2400" b="1" i="1" dirty="0">
                <a:latin typeface="Arabic Typesetting" pitchFamily="66" charset="-78"/>
                <a:cs typeface="Arabic Typesetting" pitchFamily="66" charset="-78"/>
              </a:rPr>
              <a:t>l'adolescenza, vi è un declino significativo di materia grigia nella corteccia prefrontale. </a:t>
            </a:r>
            <a:endParaRPr lang="it-IT" sz="2400" b="1" i="1" dirty="0" smtClean="0">
              <a:latin typeface="Arabic Typesetting" pitchFamily="66" charset="-78"/>
              <a:cs typeface="Arabic Typesetting" pitchFamily="66" charset="-78"/>
            </a:endParaRPr>
          </a:p>
          <a:p>
            <a:pPr>
              <a:buNone/>
            </a:pPr>
            <a:endParaRPr lang="it-IT" sz="2400" b="1" i="1" dirty="0" smtClean="0">
              <a:latin typeface="Arabic Typesetting" pitchFamily="66" charset="-78"/>
              <a:cs typeface="Arabic Typesetting" pitchFamily="66" charset="-78"/>
            </a:endParaRPr>
          </a:p>
          <a:p>
            <a:pPr>
              <a:buNone/>
            </a:pPr>
            <a:r>
              <a:rPr lang="it-IT" sz="2400" dirty="0" smtClean="0">
                <a:latin typeface="Arabic Typesetting" pitchFamily="66" charset="-78"/>
                <a:cs typeface="Arabic Typesetting" pitchFamily="66" charset="-78"/>
              </a:rPr>
              <a:t>Questa riduzione </a:t>
            </a:r>
            <a:r>
              <a:rPr lang="it-IT" sz="2400" dirty="0">
                <a:latin typeface="Arabic Typesetting" pitchFamily="66" charset="-78"/>
                <a:cs typeface="Arabic Typesetting" pitchFamily="66" charset="-78"/>
              </a:rPr>
              <a:t>di materia grigia nella corteccia cerebrale corrisponde ad una riduzione </a:t>
            </a:r>
            <a:r>
              <a:rPr lang="it-IT" sz="2400" dirty="0" err="1">
                <a:latin typeface="Arabic Typesetting" pitchFamily="66" charset="-78"/>
                <a:cs typeface="Arabic Typesetting" pitchFamily="66" charset="-78"/>
              </a:rPr>
              <a:t>sinaptica</a:t>
            </a:r>
            <a:r>
              <a:rPr lang="it-IT" sz="2400" dirty="0">
                <a:latin typeface="Arabic Typesetting" pitchFamily="66" charset="-78"/>
                <a:cs typeface="Arabic Typesetting" pitchFamily="66" charset="-78"/>
              </a:rPr>
              <a:t>, all'eliminazione di sinapsi superflue. </a:t>
            </a:r>
            <a:endParaRPr lang="it-IT" sz="2400" dirty="0" smtClean="0">
              <a:latin typeface="Arabic Typesetting" pitchFamily="66" charset="-78"/>
              <a:cs typeface="Arabic Typesetting" pitchFamily="66" charset="-78"/>
            </a:endParaRPr>
          </a:p>
          <a:p>
            <a:pPr>
              <a:buNone/>
            </a:pPr>
            <a:endParaRPr lang="it-IT" sz="2400" dirty="0" smtClean="0">
              <a:latin typeface="Arabic Typesetting" pitchFamily="66" charset="-78"/>
              <a:cs typeface="Arabic Typesetting" pitchFamily="66" charset="-78"/>
            </a:endParaRPr>
          </a:p>
          <a:p>
            <a:pPr>
              <a:buNone/>
            </a:pPr>
            <a:r>
              <a:rPr lang="it-IT" sz="2400" dirty="0" smtClean="0">
                <a:latin typeface="Arabic Typesetting" pitchFamily="66" charset="-78"/>
                <a:cs typeface="Arabic Typesetting" pitchFamily="66" charset="-78"/>
              </a:rPr>
              <a:t>Le sinapsi </a:t>
            </a:r>
            <a:r>
              <a:rPr lang="it-IT" sz="2400" dirty="0">
                <a:latin typeface="Arabic Typesetting" pitchFamily="66" charset="-78"/>
                <a:cs typeface="Arabic Typesetting" pitchFamily="66" charset="-78"/>
              </a:rPr>
              <a:t>usate sono rinforzate</a:t>
            </a:r>
            <a:r>
              <a:rPr lang="it-IT" sz="2400" dirty="0" smtClean="0">
                <a:latin typeface="Arabic Typesetting" pitchFamily="66" charset="-78"/>
                <a:cs typeface="Arabic Typesetting" pitchFamily="66" charset="-78"/>
              </a:rPr>
              <a:t>, </a:t>
            </a:r>
            <a:r>
              <a:rPr lang="it-IT" sz="2400" dirty="0">
                <a:latin typeface="Arabic Typesetting" pitchFamily="66" charset="-78"/>
                <a:cs typeface="Arabic Typesetting" pitchFamily="66" charset="-78"/>
              </a:rPr>
              <a:t>quelle </a:t>
            </a:r>
            <a:r>
              <a:rPr lang="it-IT" sz="2400" dirty="0" smtClean="0">
                <a:latin typeface="Arabic Typesetting" pitchFamily="66" charset="-78"/>
                <a:cs typeface="Arabic Typesetting" pitchFamily="66" charset="-78"/>
              </a:rPr>
              <a:t>non usate </a:t>
            </a:r>
          </a:p>
          <a:p>
            <a:pPr>
              <a:buNone/>
            </a:pPr>
            <a:r>
              <a:rPr lang="it-IT" sz="2400" dirty="0" smtClean="0">
                <a:latin typeface="Arabic Typesetting" pitchFamily="66" charset="-78"/>
                <a:cs typeface="Arabic Typesetting" pitchFamily="66" charset="-78"/>
              </a:rPr>
              <a:t>vengono </a:t>
            </a:r>
            <a:r>
              <a:rPr lang="it-IT" sz="2400" dirty="0">
                <a:latin typeface="Arabic Typesetting" pitchFamily="66" charset="-78"/>
                <a:cs typeface="Arabic Typesetting" pitchFamily="66" charset="-78"/>
              </a:rPr>
              <a:t>eliminate. </a:t>
            </a:r>
            <a:endParaRPr lang="it-IT" sz="2400" dirty="0" smtClean="0">
              <a:latin typeface="Arabic Typesetting" pitchFamily="66" charset="-78"/>
              <a:cs typeface="Arabic Typesetting" pitchFamily="66" charset="-78"/>
            </a:endParaRPr>
          </a:p>
          <a:p>
            <a:pPr>
              <a:buNone/>
            </a:pPr>
            <a:r>
              <a:rPr lang="it-IT" sz="2400" dirty="0" smtClean="0">
                <a:latin typeface="Arabic Typesetting" pitchFamily="66" charset="-78"/>
                <a:cs typeface="Arabic Typesetting" pitchFamily="66" charset="-78"/>
              </a:rPr>
              <a:t>E</a:t>
            </a:r>
            <a:r>
              <a:rPr lang="it-IT" sz="2400" dirty="0">
                <a:latin typeface="Arabic Typesetting" pitchFamily="66" charset="-78"/>
                <a:cs typeface="Arabic Typesetting" pitchFamily="66" charset="-78"/>
              </a:rPr>
              <a:t>' un po' come quando si pota un rosaio. Si tagliano </a:t>
            </a:r>
            <a:endParaRPr lang="it-IT" sz="2400" dirty="0" smtClean="0">
              <a:latin typeface="Arabic Typesetting" pitchFamily="66" charset="-78"/>
              <a:cs typeface="Arabic Typesetting" pitchFamily="66" charset="-78"/>
            </a:endParaRPr>
          </a:p>
          <a:p>
            <a:pPr>
              <a:buNone/>
            </a:pPr>
            <a:r>
              <a:rPr lang="it-IT" sz="2400" dirty="0" smtClean="0">
                <a:latin typeface="Arabic Typesetting" pitchFamily="66" charset="-78"/>
                <a:cs typeface="Arabic Typesetting" pitchFamily="66" charset="-78"/>
              </a:rPr>
              <a:t>via </a:t>
            </a:r>
            <a:r>
              <a:rPr lang="it-IT" sz="2400" dirty="0">
                <a:latin typeface="Arabic Typesetting" pitchFamily="66" charset="-78"/>
                <a:cs typeface="Arabic Typesetting" pitchFamily="66" charset="-78"/>
              </a:rPr>
              <a:t>i rami più deboli in modo che quelli che rimangono, </a:t>
            </a:r>
            <a:endParaRPr lang="it-IT" sz="2400" dirty="0" smtClean="0">
              <a:latin typeface="Arabic Typesetting" pitchFamily="66" charset="-78"/>
              <a:cs typeface="Arabic Typesetting" pitchFamily="66" charset="-78"/>
            </a:endParaRPr>
          </a:p>
          <a:p>
            <a:pPr>
              <a:buNone/>
            </a:pPr>
            <a:r>
              <a:rPr lang="it-IT" sz="2400" dirty="0" smtClean="0">
                <a:latin typeface="Arabic Typesetting" pitchFamily="66" charset="-78"/>
                <a:cs typeface="Arabic Typesetting" pitchFamily="66" charset="-78"/>
              </a:rPr>
              <a:t>i </a:t>
            </a:r>
            <a:r>
              <a:rPr lang="it-IT" sz="2400" dirty="0">
                <a:latin typeface="Arabic Typesetting" pitchFamily="66" charset="-78"/>
                <a:cs typeface="Arabic Typesetting" pitchFamily="66" charset="-78"/>
              </a:rPr>
              <a:t>rami importanti, possano crescere più </a:t>
            </a:r>
            <a:r>
              <a:rPr lang="it-IT" sz="2400" dirty="0" smtClean="0">
                <a:latin typeface="Arabic Typesetting" pitchFamily="66" charset="-78"/>
                <a:cs typeface="Arabic Typesetting" pitchFamily="66" charset="-78"/>
              </a:rPr>
              <a:t>forti</a:t>
            </a:r>
            <a:endParaRPr lang="it-IT" sz="2400" dirty="0">
              <a:latin typeface="Arabic Typesetting" pitchFamily="66" charset="-78"/>
              <a:cs typeface="Arabic Typesetting" pitchFamily="66" charset="-78"/>
            </a:endParaRPr>
          </a:p>
          <a:p>
            <a:endParaRPr lang="it-IT" sz="2000" dirty="0">
              <a:latin typeface="Arabic Typesetting" pitchFamily="66" charset="-78"/>
              <a:cs typeface="Arabic Typesetting" pitchFamily="66" charset="-78"/>
            </a:endParaRPr>
          </a:p>
        </p:txBody>
      </p:sp>
      <p:sp>
        <p:nvSpPr>
          <p:cNvPr id="4" name="Ovale 3"/>
          <p:cNvSpPr/>
          <p:nvPr/>
        </p:nvSpPr>
        <p:spPr>
          <a:xfrm>
            <a:off x="323528" y="1087867"/>
            <a:ext cx="3672408" cy="122413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u="sng" dirty="0" smtClean="0"/>
              <a:t>METTERE ORDINE?!!</a:t>
            </a:r>
            <a:endParaRPr lang="it-IT" sz="2400" b="1" u="sng" dirty="0"/>
          </a:p>
        </p:txBody>
      </p:sp>
      <p:pic>
        <p:nvPicPr>
          <p:cNvPr id="5" name="Picture 2"/>
          <p:cNvPicPr>
            <a:picLocks noChangeAspect="1" noChangeArrowheads="1"/>
          </p:cNvPicPr>
          <p:nvPr/>
        </p:nvPicPr>
        <p:blipFill>
          <a:blip r:embed="rId2" cstate="print"/>
          <a:srcRect/>
          <a:stretch>
            <a:fillRect/>
          </a:stretch>
        </p:blipFill>
        <p:spPr bwMode="auto">
          <a:xfrm>
            <a:off x="3891196" y="116632"/>
            <a:ext cx="5073292" cy="2232248"/>
          </a:xfrm>
          <a:prstGeom prst="rect">
            <a:avLst/>
          </a:prstGeom>
          <a:noFill/>
          <a:ln w="9525">
            <a:noFill/>
            <a:miter lim="800000"/>
            <a:headEnd/>
            <a:tailEnd/>
          </a:ln>
        </p:spPr>
      </p:pic>
      <p:pic>
        <p:nvPicPr>
          <p:cNvPr id="112642" name="Picture 2" descr="https://i.ytimg.com/vi/9z82HTCpfIg/maxresdefault.jpg"/>
          <p:cNvPicPr>
            <a:picLocks noChangeAspect="1" noChangeArrowheads="1"/>
          </p:cNvPicPr>
          <p:nvPr/>
        </p:nvPicPr>
        <p:blipFill>
          <a:blip r:embed="rId3" cstate="print"/>
          <a:srcRect/>
          <a:stretch>
            <a:fillRect/>
          </a:stretch>
        </p:blipFill>
        <p:spPr bwMode="auto">
          <a:xfrm>
            <a:off x="6327690" y="5157192"/>
            <a:ext cx="2816310" cy="1584175"/>
          </a:xfrm>
          <a:prstGeom prst="rect">
            <a:avLst/>
          </a:prstGeom>
          <a:noFill/>
        </p:spPr>
      </p:pic>
      <p:sp>
        <p:nvSpPr>
          <p:cNvPr id="6" name="CasellaDiTesto 5"/>
          <p:cNvSpPr txBox="1"/>
          <p:nvPr/>
        </p:nvSpPr>
        <p:spPr>
          <a:xfrm>
            <a:off x="5364088" y="1222207"/>
            <a:ext cx="2808312" cy="461665"/>
          </a:xfrm>
          <a:prstGeom prst="rect">
            <a:avLst/>
          </a:prstGeom>
          <a:noFill/>
          <a:ln>
            <a:solidFill>
              <a:schemeClr val="accent6">
                <a:lumMod val="75000"/>
              </a:schemeClr>
            </a:solidFill>
          </a:ln>
        </p:spPr>
        <p:txBody>
          <a:bodyPr wrap="square" rtlCol="0">
            <a:spAutoFit/>
          </a:bodyPr>
          <a:lstStyle/>
          <a:p>
            <a:pPr algn="ctr"/>
            <a:r>
              <a:rPr lang="it-IT" sz="2400" b="1" i="1" dirty="0" smtClean="0">
                <a:solidFill>
                  <a:schemeClr val="accent6">
                    <a:lumMod val="75000"/>
                  </a:schemeClr>
                </a:solidFill>
              </a:rPr>
              <a:t>PRUNING</a:t>
            </a:r>
            <a:endParaRPr lang="it-IT" sz="2400" b="1" i="1" dirty="0">
              <a:solidFill>
                <a:schemeClr val="accent6">
                  <a:lumMod val="75000"/>
                </a:schemeClr>
              </a:solidFill>
            </a:endParaRPr>
          </a:p>
        </p:txBody>
      </p:sp>
    </p:spTree>
    <p:extLst>
      <p:ext uri="{BB962C8B-B14F-4D97-AF65-F5344CB8AC3E}">
        <p14:creationId xmlns:p14="http://schemas.microsoft.com/office/powerpoint/2010/main" val="12213133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cstate="print"/>
          <a:srcRect/>
          <a:stretch>
            <a:fillRect/>
          </a:stretch>
        </p:blipFill>
        <p:spPr bwMode="auto">
          <a:xfrm>
            <a:off x="629394" y="301555"/>
            <a:ext cx="8119069" cy="6079773"/>
          </a:xfrm>
          <a:prstGeom prst="rect">
            <a:avLst/>
          </a:prstGeom>
          <a:noFill/>
          <a:ln w="9525">
            <a:noFill/>
            <a:miter lim="800000"/>
            <a:headEnd/>
            <a:tailEnd/>
          </a:ln>
        </p:spPr>
      </p:pic>
    </p:spTree>
    <p:extLst>
      <p:ext uri="{BB962C8B-B14F-4D97-AF65-F5344CB8AC3E}">
        <p14:creationId xmlns:p14="http://schemas.microsoft.com/office/powerpoint/2010/main" val="9935160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ascialo nel suo disord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12776"/>
            <a:ext cx="8751426"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107504" y="116632"/>
            <a:ext cx="8786874" cy="936104"/>
          </a:xfrm>
        </p:spPr>
        <p:txBody>
          <a:bodyPr>
            <a:normAutofit fontScale="90000"/>
          </a:bodyPr>
          <a:lstStyle/>
          <a:p>
            <a:r>
              <a:rPr lang="it-IT" b="1" i="1" dirty="0" smtClean="0">
                <a:solidFill>
                  <a:srgbClr val="000000"/>
                </a:solidFill>
                <a:effectLst>
                  <a:outerShdw blurRad="38100" dist="38100" dir="2700000" algn="tl">
                    <a:srgbClr val="000000">
                      <a:alpha val="43137"/>
                    </a:srgbClr>
                  </a:outerShdw>
                </a:effectLst>
                <a:latin typeface="Arial Black" pitchFamily="34" charset="0"/>
              </a:rPr>
              <a:t/>
            </a:r>
            <a:br>
              <a:rPr lang="it-IT" b="1" i="1" dirty="0" smtClean="0">
                <a:solidFill>
                  <a:srgbClr val="000000"/>
                </a:solidFill>
                <a:effectLst>
                  <a:outerShdw blurRad="38100" dist="38100" dir="2700000" algn="tl">
                    <a:srgbClr val="000000">
                      <a:alpha val="43137"/>
                    </a:srgbClr>
                  </a:outerShdw>
                </a:effectLst>
                <a:latin typeface="Arial Black" pitchFamily="34" charset="0"/>
              </a:rPr>
            </a:br>
            <a:r>
              <a:rPr lang="it-IT" b="1" i="1" dirty="0" smtClean="0">
                <a:solidFill>
                  <a:srgbClr val="000000"/>
                </a:solidFill>
                <a:effectLst>
                  <a:outerShdw blurRad="38100" dist="38100" dir="2700000" algn="tl">
                    <a:srgbClr val="000000">
                      <a:alpha val="43137"/>
                    </a:srgbClr>
                  </a:outerShdw>
                </a:effectLst>
                <a:latin typeface="Arial Black" pitchFamily="34" charset="0"/>
              </a:rPr>
              <a:t>normale  ……   </a:t>
            </a:r>
            <a:r>
              <a:rPr lang="it-IT" sz="5100" b="1" i="1" dirty="0" smtClean="0">
                <a:solidFill>
                  <a:srgbClr val="000000"/>
                </a:solidFill>
                <a:effectLst>
                  <a:outerShdw blurRad="38100" dist="38100" dir="2700000" algn="tl">
                    <a:srgbClr val="000000">
                      <a:alpha val="43137"/>
                    </a:srgbClr>
                  </a:outerShdw>
                </a:effectLst>
                <a:latin typeface="Arial Black" pitchFamily="34" charset="0"/>
              </a:rPr>
              <a:t>disordine </a:t>
            </a:r>
            <a:endParaRPr lang="it-IT" b="1" i="1" dirty="0">
              <a:solidFill>
                <a:srgbClr val="00000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6634426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ascialo nel suo disord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965" y="1084561"/>
            <a:ext cx="8949035" cy="508074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bwMode="auto">
          <a:xfrm>
            <a:off x="179512" y="260648"/>
            <a:ext cx="5760640" cy="1446550"/>
          </a:xfrm>
          <a:prstGeom prst="rect">
            <a:avLst/>
          </a:prstGeom>
          <a:solidFill>
            <a:schemeClr val="bg1"/>
          </a:solidFill>
          <a:ln w="9525">
            <a:noFill/>
            <a:miter lim="800000"/>
            <a:headEnd/>
            <a:tailEnd/>
          </a:ln>
        </p:spPr>
        <p:txBody>
          <a:bodyPr wrap="square" rtlCol="0">
            <a:spAutoFit/>
          </a:bodyPr>
          <a:lstStyle/>
          <a:p>
            <a:pPr algn="ctr"/>
            <a:r>
              <a:rPr lang="it-IT" sz="4000" b="1" dirty="0" smtClean="0">
                <a:solidFill>
                  <a:srgbClr val="984204"/>
                </a:solidFill>
              </a:rPr>
              <a:t>Tracce schifose di sé</a:t>
            </a:r>
          </a:p>
          <a:p>
            <a:pPr algn="ctr"/>
            <a:r>
              <a:rPr lang="it-IT" sz="2400" dirty="0" smtClean="0">
                <a:solidFill>
                  <a:srgbClr val="002060"/>
                </a:solidFill>
              </a:rPr>
              <a:t>che nel caos … paradossalmente …. non si nascondono affatto</a:t>
            </a:r>
            <a:endParaRPr lang="it-IT" sz="2400" dirty="0">
              <a:solidFill>
                <a:srgbClr val="002060"/>
              </a:solidFill>
            </a:endParaRPr>
          </a:p>
        </p:txBody>
      </p:sp>
      <p:sp>
        <p:nvSpPr>
          <p:cNvPr id="5" name="CasellaDiTesto 4"/>
          <p:cNvSpPr txBox="1"/>
          <p:nvPr/>
        </p:nvSpPr>
        <p:spPr bwMode="auto">
          <a:xfrm>
            <a:off x="2771800" y="2228671"/>
            <a:ext cx="6048672" cy="830997"/>
          </a:xfrm>
          <a:prstGeom prst="rect">
            <a:avLst/>
          </a:prstGeom>
          <a:solidFill>
            <a:schemeClr val="bg1"/>
          </a:solidFill>
          <a:ln w="9525">
            <a:noFill/>
            <a:miter lim="800000"/>
            <a:headEnd/>
            <a:tailEnd/>
          </a:ln>
        </p:spPr>
        <p:txBody>
          <a:bodyPr wrap="square" rtlCol="0">
            <a:spAutoFit/>
          </a:bodyPr>
          <a:lstStyle/>
          <a:p>
            <a:pPr algn="ctr"/>
            <a:r>
              <a:rPr lang="it-IT" sz="2400" dirty="0" smtClean="0">
                <a:solidFill>
                  <a:srgbClr val="002060"/>
                </a:solidFill>
              </a:rPr>
              <a:t>Come la nota scritta sul diario ma mai presentata a casa (malamente) nascosta</a:t>
            </a:r>
            <a:endParaRPr lang="it-IT" sz="2400" dirty="0">
              <a:solidFill>
                <a:srgbClr val="002060"/>
              </a:solidFill>
            </a:endParaRPr>
          </a:p>
        </p:txBody>
      </p:sp>
      <p:sp>
        <p:nvSpPr>
          <p:cNvPr id="7" name="CasellaDiTesto 6"/>
          <p:cNvSpPr txBox="1"/>
          <p:nvPr/>
        </p:nvSpPr>
        <p:spPr bwMode="auto">
          <a:xfrm>
            <a:off x="251520" y="3573016"/>
            <a:ext cx="6760368" cy="830997"/>
          </a:xfrm>
          <a:prstGeom prst="rect">
            <a:avLst/>
          </a:prstGeom>
          <a:solidFill>
            <a:schemeClr val="bg1"/>
          </a:solidFill>
          <a:ln w="9525">
            <a:noFill/>
            <a:miter lim="800000"/>
            <a:headEnd/>
            <a:tailEnd/>
          </a:ln>
        </p:spPr>
        <p:txBody>
          <a:bodyPr wrap="square" rtlCol="0">
            <a:spAutoFit/>
          </a:bodyPr>
          <a:lstStyle/>
          <a:p>
            <a:pPr algn="ctr"/>
            <a:r>
              <a:rPr lang="it-IT" sz="2400" dirty="0" smtClean="0">
                <a:solidFill>
                  <a:srgbClr val="002060"/>
                </a:solidFill>
              </a:rPr>
              <a:t>Come le due sigarette che l’amico gli ha dato, o lo spinello pronto per essere fumato</a:t>
            </a:r>
            <a:endParaRPr lang="it-IT" sz="2400" dirty="0">
              <a:solidFill>
                <a:srgbClr val="002060"/>
              </a:solidFill>
            </a:endParaRPr>
          </a:p>
        </p:txBody>
      </p:sp>
      <p:sp>
        <p:nvSpPr>
          <p:cNvPr id="8" name="Rettangolo 7"/>
          <p:cNvSpPr/>
          <p:nvPr/>
        </p:nvSpPr>
        <p:spPr>
          <a:xfrm>
            <a:off x="432048" y="4869160"/>
            <a:ext cx="8460432" cy="1446550"/>
          </a:xfrm>
          <a:prstGeom prst="rect">
            <a:avLst/>
          </a:prstGeom>
          <a:solidFill>
            <a:schemeClr val="bg1"/>
          </a:solidFill>
        </p:spPr>
        <p:txBody>
          <a:bodyPr wrap="square">
            <a:spAutoFit/>
          </a:bodyPr>
          <a:lstStyle/>
          <a:p>
            <a:pPr algn="ctr"/>
            <a:r>
              <a:rPr lang="it-IT" sz="4000" b="1" dirty="0" smtClean="0">
                <a:solidFill>
                  <a:srgbClr val="984204"/>
                </a:solidFill>
              </a:rPr>
              <a:t>Tracce CONFUSE di sé</a:t>
            </a:r>
          </a:p>
          <a:p>
            <a:pPr algn="ctr"/>
            <a:r>
              <a:rPr lang="it-IT" sz="2400" dirty="0" smtClean="0">
                <a:solidFill>
                  <a:schemeClr val="tx2">
                    <a:lumMod val="50000"/>
                  </a:schemeClr>
                </a:solidFill>
              </a:rPr>
              <a:t>Nella stanza si trova insieme </a:t>
            </a:r>
            <a:r>
              <a:rPr lang="it-IT" sz="2400" b="1" dirty="0" smtClean="0">
                <a:solidFill>
                  <a:schemeClr val="tx2">
                    <a:lumMod val="50000"/>
                  </a:schemeClr>
                </a:solidFill>
              </a:rPr>
              <a:t>il vecchio </a:t>
            </a:r>
            <a:r>
              <a:rPr lang="it-IT" sz="2400" dirty="0" smtClean="0">
                <a:solidFill>
                  <a:schemeClr val="tx2">
                    <a:lumMod val="50000"/>
                  </a:schemeClr>
                </a:solidFill>
              </a:rPr>
              <a:t>(il pupazzo </a:t>
            </a:r>
            <a:r>
              <a:rPr lang="it-IT" sz="2400" dirty="0" err="1" smtClean="0">
                <a:solidFill>
                  <a:schemeClr val="tx2">
                    <a:lumMod val="50000"/>
                  </a:schemeClr>
                </a:solidFill>
              </a:rPr>
              <a:t>spellacchiato</a:t>
            </a:r>
            <a:r>
              <a:rPr lang="it-IT" sz="2400" dirty="0" smtClean="0">
                <a:solidFill>
                  <a:schemeClr val="tx2">
                    <a:lumMod val="50000"/>
                  </a:schemeClr>
                </a:solidFill>
              </a:rPr>
              <a:t>) </a:t>
            </a:r>
            <a:r>
              <a:rPr lang="it-IT" sz="2400" b="1" dirty="0" smtClean="0">
                <a:solidFill>
                  <a:schemeClr val="tx2">
                    <a:lumMod val="50000"/>
                  </a:schemeClr>
                </a:solidFill>
              </a:rPr>
              <a:t>ed il nuovo </a:t>
            </a:r>
            <a:r>
              <a:rPr lang="it-IT" sz="2400" dirty="0" smtClean="0">
                <a:solidFill>
                  <a:schemeClr val="tx2">
                    <a:lumMod val="50000"/>
                  </a:schemeClr>
                </a:solidFill>
              </a:rPr>
              <a:t>(le sigarette nascoste) in uno scomodo e caotico coabitare</a:t>
            </a:r>
            <a:endParaRPr lang="it-IT" sz="2400" dirty="0">
              <a:solidFill>
                <a:schemeClr val="tx2">
                  <a:lumMod val="50000"/>
                </a:schemeClr>
              </a:solidFill>
            </a:endParaRPr>
          </a:p>
        </p:txBody>
      </p:sp>
    </p:spTree>
    <p:extLst>
      <p:ext uri="{BB962C8B-B14F-4D97-AF65-F5344CB8AC3E}">
        <p14:creationId xmlns:p14="http://schemas.microsoft.com/office/powerpoint/2010/main" val="320069900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4509120"/>
            <a:ext cx="8532440" cy="1656184"/>
          </a:xfrm>
        </p:spPr>
        <p:txBody>
          <a:bodyPr>
            <a:normAutofit fontScale="92500" lnSpcReduction="10000"/>
          </a:bodyPr>
          <a:lstStyle/>
          <a:p>
            <a:pPr marL="0" indent="0" algn="ctr">
              <a:buNone/>
            </a:pPr>
            <a:r>
              <a:rPr lang="it-IT" dirty="0">
                <a:solidFill>
                  <a:srgbClr val="002060"/>
                </a:solidFill>
              </a:rPr>
              <a:t> </a:t>
            </a:r>
          </a:p>
          <a:p>
            <a:pPr marL="0" indent="0" algn="ctr">
              <a:buNone/>
            </a:pPr>
            <a:r>
              <a:rPr lang="it-IT" b="1" i="1" dirty="0">
                <a:solidFill>
                  <a:srgbClr val="002060"/>
                </a:solidFill>
              </a:rPr>
              <a:t>"L'ordine è il piacere della ragione: ma il disordine è la delizia dell'immaginazione"</a:t>
            </a:r>
          </a:p>
          <a:p>
            <a:pPr marL="0" indent="0" algn="ctr">
              <a:buNone/>
            </a:pPr>
            <a:r>
              <a:rPr lang="it-IT" dirty="0">
                <a:solidFill>
                  <a:srgbClr val="002060"/>
                </a:solidFill>
              </a:rPr>
              <a:t>Paul </a:t>
            </a:r>
            <a:r>
              <a:rPr lang="it-IT" dirty="0" err="1">
                <a:solidFill>
                  <a:srgbClr val="002060"/>
                </a:solidFill>
              </a:rPr>
              <a:t>Claudel</a:t>
            </a:r>
            <a:endParaRPr lang="it-IT" dirty="0">
              <a:solidFill>
                <a:srgbClr val="002060"/>
              </a:solidFill>
            </a:endParaRPr>
          </a:p>
          <a:p>
            <a:pPr marL="0" indent="0" algn="ctr">
              <a:buNone/>
            </a:pPr>
            <a:endParaRPr lang="it-IT" dirty="0">
              <a:solidFill>
                <a:srgbClr val="002060"/>
              </a:solidFill>
            </a:endParaRPr>
          </a:p>
        </p:txBody>
      </p:sp>
      <p:sp>
        <p:nvSpPr>
          <p:cNvPr id="4" name="Rettangolo 3"/>
          <p:cNvSpPr/>
          <p:nvPr/>
        </p:nvSpPr>
        <p:spPr>
          <a:xfrm>
            <a:off x="899592" y="2492896"/>
            <a:ext cx="7056784" cy="2308324"/>
          </a:xfrm>
          <a:prstGeom prst="rect">
            <a:avLst/>
          </a:prstGeom>
        </p:spPr>
        <p:txBody>
          <a:bodyPr wrap="square">
            <a:spAutoFit/>
          </a:bodyPr>
          <a:lstStyle/>
          <a:p>
            <a:r>
              <a:rPr lang="it-IT" u="sng" dirty="0"/>
              <a:t>In Natura caos è sinonimo di vita</a:t>
            </a:r>
            <a:r>
              <a:rPr lang="it-IT" dirty="0"/>
              <a:t>,  mentre ordine è qualcosa di meno vitale, che tende a scorrere sempre negli stessi binari. </a:t>
            </a:r>
            <a:endParaRPr lang="it-IT" dirty="0" smtClean="0"/>
          </a:p>
          <a:p>
            <a:endParaRPr lang="it-IT" dirty="0"/>
          </a:p>
          <a:p>
            <a:r>
              <a:rPr lang="it-IT" dirty="0" smtClean="0"/>
              <a:t>Si </a:t>
            </a:r>
            <a:r>
              <a:rPr lang="it-IT" dirty="0"/>
              <a:t>dovrebbe parlare </a:t>
            </a:r>
            <a:r>
              <a:rPr lang="it-IT" b="1" dirty="0"/>
              <a:t>di caos “intelligente”, </a:t>
            </a:r>
            <a:r>
              <a:rPr lang="it-IT" dirty="0"/>
              <a:t>di una confusione che ha un senso. </a:t>
            </a:r>
            <a:endParaRPr lang="it-IT" dirty="0" smtClean="0"/>
          </a:p>
          <a:p>
            <a:endParaRPr lang="it-IT" dirty="0"/>
          </a:p>
          <a:p>
            <a:r>
              <a:rPr lang="it-IT" dirty="0" smtClean="0"/>
              <a:t>Biologicamente</a:t>
            </a:r>
            <a:r>
              <a:rPr lang="it-IT" dirty="0"/>
              <a:t>, tutti i processi organici nascenti hanno un che di caotico e quando si “inquadrano” perdono moltissime variabili vitali.</a:t>
            </a:r>
          </a:p>
        </p:txBody>
      </p:sp>
      <p:sp>
        <p:nvSpPr>
          <p:cNvPr id="2" name="CasellaDiTesto 1"/>
          <p:cNvSpPr txBox="1"/>
          <p:nvPr/>
        </p:nvSpPr>
        <p:spPr bwMode="auto">
          <a:xfrm>
            <a:off x="1043608" y="1415678"/>
            <a:ext cx="7920880" cy="954107"/>
          </a:xfrm>
          <a:prstGeom prst="rect">
            <a:avLst/>
          </a:prstGeom>
          <a:solidFill>
            <a:srgbClr val="FFFFFF"/>
          </a:solidFill>
          <a:ln w="9525">
            <a:noFill/>
            <a:miter lim="800000"/>
            <a:headEnd/>
            <a:tailEnd/>
          </a:ln>
        </p:spPr>
        <p:txBody>
          <a:bodyPr wrap="square" rtlCol="0">
            <a:spAutoFit/>
          </a:bodyPr>
          <a:lstStyle/>
          <a:p>
            <a:pPr algn="ctr"/>
            <a:r>
              <a:rPr lang="it-IT" sz="2800" b="1" dirty="0" smtClean="0">
                <a:solidFill>
                  <a:srgbClr val="FF0000"/>
                </a:solidFill>
              </a:rPr>
              <a:t>Cercando … di mettere ORDINE nel CAOS delle proprie emozioni ed esperienze</a:t>
            </a:r>
            <a:endParaRPr lang="it-IT" sz="2800" b="1" dirty="0">
              <a:solidFill>
                <a:srgbClr val="FF0000"/>
              </a:solidFill>
            </a:endParaRPr>
          </a:p>
        </p:txBody>
      </p:sp>
      <p:sp>
        <p:nvSpPr>
          <p:cNvPr id="6" name="CasellaDiTesto 5"/>
          <p:cNvSpPr txBox="1"/>
          <p:nvPr/>
        </p:nvSpPr>
        <p:spPr bwMode="auto">
          <a:xfrm>
            <a:off x="1080276" y="6012577"/>
            <a:ext cx="7920880" cy="523220"/>
          </a:xfrm>
          <a:prstGeom prst="rect">
            <a:avLst/>
          </a:prstGeom>
          <a:solidFill>
            <a:srgbClr val="FFFFFF"/>
          </a:solidFill>
          <a:ln w="9525">
            <a:noFill/>
            <a:miter lim="800000"/>
            <a:headEnd/>
            <a:tailEnd/>
          </a:ln>
        </p:spPr>
        <p:txBody>
          <a:bodyPr wrap="square" rtlCol="0">
            <a:spAutoFit/>
          </a:bodyPr>
          <a:lstStyle/>
          <a:p>
            <a:pPr algn="ctr"/>
            <a:r>
              <a:rPr lang="it-IT" sz="2800" b="1" dirty="0" smtClean="0">
                <a:solidFill>
                  <a:srgbClr val="FF0000"/>
                </a:solidFill>
              </a:rPr>
              <a:t>il CAOS …. da trasformare in STRUTTURA</a:t>
            </a:r>
            <a:endParaRPr lang="it-IT" sz="2800" b="1" dirty="0">
              <a:solidFill>
                <a:srgbClr val="FF0000"/>
              </a:solidFill>
            </a:endParaRPr>
          </a:p>
        </p:txBody>
      </p:sp>
      <p:sp>
        <p:nvSpPr>
          <p:cNvPr id="7" name="WordArt 5"/>
          <p:cNvSpPr>
            <a:spLocks noChangeArrowheads="1" noChangeShapeType="1" noTextEdit="1"/>
          </p:cNvSpPr>
          <p:nvPr/>
        </p:nvSpPr>
        <p:spPr bwMode="auto">
          <a:xfrm>
            <a:off x="285750" y="404664"/>
            <a:ext cx="8858250" cy="857250"/>
          </a:xfrm>
          <a:prstGeom prst="rect">
            <a:avLst/>
          </a:prstGeom>
        </p:spPr>
        <p:txBody>
          <a:bodyPr wrap="none" fromWordArt="1">
            <a:prstTxWarp prst="textPlain">
              <a:avLst>
                <a:gd name="adj" fmla="val 50000"/>
              </a:avLst>
            </a:prstTxWarp>
          </a:bodyPr>
          <a:lstStyle/>
          <a:p>
            <a:pPr algn="ctr"/>
            <a:r>
              <a:rPr lang="it-IT" sz="3600" b="1" kern="10" dirty="0" smtClean="0">
                <a:ln w="19050">
                  <a:solidFill>
                    <a:srgbClr val="000099"/>
                  </a:solidFill>
                  <a:round/>
                  <a:headEnd/>
                  <a:tailEnd/>
                </a:ln>
                <a:latin typeface="Times New Roman"/>
                <a:cs typeface="Times New Roman"/>
              </a:rPr>
              <a:t>LE CONTRADDIZIONI </a:t>
            </a:r>
            <a:r>
              <a:rPr lang="it-IT" sz="3600" b="1" kern="10" dirty="0">
                <a:ln w="19050">
                  <a:solidFill>
                    <a:srgbClr val="000099"/>
                  </a:solidFill>
                  <a:round/>
                  <a:headEnd/>
                  <a:tailEnd/>
                </a:ln>
                <a:latin typeface="Times New Roman"/>
                <a:cs typeface="Times New Roman"/>
              </a:rPr>
              <a:t>D</a:t>
            </a:r>
            <a:r>
              <a:rPr lang="it-IT" sz="3600" b="1" kern="10" dirty="0" smtClean="0">
                <a:ln w="19050">
                  <a:solidFill>
                    <a:srgbClr val="000099"/>
                  </a:solidFill>
                  <a:round/>
                  <a:headEnd/>
                  <a:tailEnd/>
                </a:ln>
                <a:latin typeface="Times New Roman"/>
                <a:cs typeface="Times New Roman"/>
              </a:rPr>
              <a:t>ELLA TERRA DI MEZZO …. </a:t>
            </a:r>
          </a:p>
          <a:p>
            <a:pPr algn="ctr"/>
            <a:r>
              <a:rPr lang="it-IT" sz="3600" b="1" kern="10" dirty="0">
                <a:ln w="19050">
                  <a:solidFill>
                    <a:srgbClr val="000099"/>
                  </a:solidFill>
                  <a:round/>
                  <a:headEnd/>
                  <a:tailEnd/>
                </a:ln>
                <a:latin typeface="Times New Roman"/>
                <a:cs typeface="Times New Roman"/>
              </a:rPr>
              <a:t>a</a:t>
            </a:r>
            <a:r>
              <a:rPr lang="it-IT" sz="3600" b="1" kern="10" dirty="0" smtClean="0">
                <a:ln w="19050">
                  <a:solidFill>
                    <a:srgbClr val="000099"/>
                  </a:solidFill>
                  <a:round/>
                  <a:headEnd/>
                  <a:tailEnd/>
                </a:ln>
                <a:latin typeface="Times New Roman"/>
                <a:cs typeface="Times New Roman"/>
              </a:rPr>
              <a:t>ndare avanti e indietro</a:t>
            </a:r>
          </a:p>
          <a:p>
            <a:pPr algn="ctr"/>
            <a:r>
              <a:rPr lang="it-IT" sz="3600" b="1" kern="10" dirty="0" smtClean="0">
                <a:ln w="19050">
                  <a:solidFill>
                    <a:srgbClr val="000099"/>
                  </a:solidFill>
                  <a:round/>
                  <a:headEnd/>
                  <a:tailEnd/>
                </a:ln>
                <a:latin typeface="Times New Roman"/>
                <a:cs typeface="Times New Roman"/>
              </a:rPr>
              <a:t>Porta ad un GRANDE CAOS</a:t>
            </a:r>
            <a:endParaRPr lang="it-IT" sz="3600" b="1" kern="10" dirty="0">
              <a:ln w="19050">
                <a:solidFill>
                  <a:srgbClr val="000099"/>
                </a:solidFill>
                <a:round/>
                <a:headEnd/>
                <a:tailEnd/>
              </a:ln>
              <a:latin typeface="Times New Roman"/>
              <a:cs typeface="Times New Roman"/>
            </a:endParaRPr>
          </a:p>
        </p:txBody>
      </p:sp>
      <p:cxnSp>
        <p:nvCxnSpPr>
          <p:cNvPr id="9" name="Connettore 2 8"/>
          <p:cNvCxnSpPr/>
          <p:nvPr/>
        </p:nvCxnSpPr>
        <p:spPr>
          <a:xfrm rot="5400000">
            <a:off x="6534680" y="4058608"/>
            <a:ext cx="4429156"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8221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5796136" y="1475781"/>
            <a:ext cx="3203848" cy="1818959"/>
          </a:xfrm>
          <a:prstGeom prst="rect">
            <a:avLst/>
          </a:prstGeom>
          <a:noFill/>
          <a:ln w="9525">
            <a:noFill/>
            <a:miter lim="800000"/>
            <a:headEnd/>
            <a:tailEnd/>
          </a:ln>
          <a:effectLst/>
        </p:spPr>
      </p:pic>
      <p:sp>
        <p:nvSpPr>
          <p:cNvPr id="3" name="Rettangolo 2"/>
          <p:cNvSpPr/>
          <p:nvPr/>
        </p:nvSpPr>
        <p:spPr>
          <a:xfrm>
            <a:off x="71406" y="260648"/>
            <a:ext cx="8821074" cy="1938992"/>
          </a:xfrm>
          <a:prstGeom prst="rect">
            <a:avLst/>
          </a:prstGeom>
        </p:spPr>
        <p:txBody>
          <a:bodyPr wrap="square">
            <a:spAutoFit/>
          </a:bodyPr>
          <a:lstStyle/>
          <a:p>
            <a:r>
              <a:rPr lang="it-IT" sz="2400" dirty="0" smtClean="0"/>
              <a:t>«il </a:t>
            </a:r>
            <a:r>
              <a:rPr lang="it-IT" sz="2400" dirty="0"/>
              <a:t>disordine </a:t>
            </a:r>
            <a:r>
              <a:rPr lang="it-IT" sz="2400" i="1" dirty="0"/>
              <a:t>della camera </a:t>
            </a:r>
            <a:r>
              <a:rPr lang="it-IT" sz="2400" dirty="0"/>
              <a:t>dell’adolescente</a:t>
            </a:r>
          </a:p>
          <a:p>
            <a:r>
              <a:rPr lang="it-IT" sz="2400" dirty="0"/>
              <a:t>rispecchia il </a:t>
            </a:r>
            <a:r>
              <a:rPr lang="it-IT" sz="2400" i="1" dirty="0"/>
              <a:t>dramma della transizione </a:t>
            </a:r>
            <a:r>
              <a:rPr lang="it-IT" sz="2400" dirty="0"/>
              <a:t>della crescita. </a:t>
            </a:r>
            <a:endParaRPr lang="it-IT" sz="2400" dirty="0" smtClean="0"/>
          </a:p>
          <a:p>
            <a:r>
              <a:rPr lang="it-IT" sz="2400" dirty="0" smtClean="0"/>
              <a:t>Un </a:t>
            </a:r>
            <a:r>
              <a:rPr lang="it-IT" sz="2400" dirty="0"/>
              <a:t>genitore dovrebbe spaventarsi di più quando </a:t>
            </a:r>
            <a:r>
              <a:rPr lang="it-IT" sz="2400" dirty="0" smtClean="0"/>
              <a:t>non c’è</a:t>
            </a:r>
            <a:r>
              <a:rPr lang="it-IT" sz="2400" dirty="0"/>
              <a:t>, che quando c’è</a:t>
            </a:r>
            <a:r>
              <a:rPr lang="it-IT" sz="2400" dirty="0" smtClean="0"/>
              <a:t>!» </a:t>
            </a:r>
          </a:p>
          <a:p>
            <a:r>
              <a:rPr lang="it-IT" sz="2400" i="1" dirty="0" smtClean="0"/>
              <a:t>Giovanni </a:t>
            </a:r>
            <a:r>
              <a:rPr lang="it-IT" sz="2400" i="1" dirty="0" err="1" smtClean="0"/>
              <a:t>Bollea</a:t>
            </a:r>
            <a:r>
              <a:rPr lang="it-IT" sz="2400" i="1" dirty="0" smtClean="0"/>
              <a:t>, neuropsichiatra infantile</a:t>
            </a:r>
            <a:endParaRPr lang="it-IT" sz="2400" i="1" dirty="0"/>
          </a:p>
        </p:txBody>
      </p:sp>
      <p:sp>
        <p:nvSpPr>
          <p:cNvPr id="5" name="CasellaDiTesto 4"/>
          <p:cNvSpPr txBox="1"/>
          <p:nvPr/>
        </p:nvSpPr>
        <p:spPr bwMode="auto">
          <a:xfrm>
            <a:off x="107504" y="5157192"/>
            <a:ext cx="8964488" cy="1200329"/>
          </a:xfrm>
          <a:prstGeom prst="rect">
            <a:avLst/>
          </a:prstGeom>
          <a:noFill/>
          <a:ln w="9525">
            <a:noFill/>
            <a:miter lim="800000"/>
            <a:headEnd/>
            <a:tailEnd/>
          </a:ln>
        </p:spPr>
        <p:txBody>
          <a:bodyPr wrap="square" rtlCol="0">
            <a:spAutoFit/>
          </a:bodyPr>
          <a:lstStyle/>
          <a:p>
            <a:pPr algn="ctr"/>
            <a:r>
              <a:rPr lang="it-IT" sz="2400" b="1" dirty="0" smtClean="0">
                <a:solidFill>
                  <a:srgbClr val="336600"/>
                </a:solidFill>
              </a:rPr>
              <a:t>Una ragazza scrive su </a:t>
            </a:r>
            <a:r>
              <a:rPr lang="it-IT" sz="2400" b="1" dirty="0" err="1" smtClean="0">
                <a:solidFill>
                  <a:srgbClr val="336600"/>
                </a:solidFill>
              </a:rPr>
              <a:t>facebook</a:t>
            </a:r>
            <a:r>
              <a:rPr lang="it-IT" sz="2400" b="1" dirty="0" smtClean="0">
                <a:solidFill>
                  <a:srgbClr val="336600"/>
                </a:solidFill>
              </a:rPr>
              <a:t>: </a:t>
            </a:r>
          </a:p>
          <a:p>
            <a:pPr algn="ctr"/>
            <a:r>
              <a:rPr lang="it-IT" sz="2400" b="1" i="1" dirty="0" smtClean="0">
                <a:solidFill>
                  <a:srgbClr val="336600"/>
                </a:solidFill>
              </a:rPr>
              <a:t>‘se mia madre potesse guardare nella </a:t>
            </a:r>
            <a:r>
              <a:rPr lang="it-IT" sz="2400" b="1" i="1" dirty="0">
                <a:solidFill>
                  <a:srgbClr val="336600"/>
                </a:solidFill>
              </a:rPr>
              <a:t>m</a:t>
            </a:r>
            <a:r>
              <a:rPr lang="it-IT" sz="2400" b="1" i="1" dirty="0" smtClean="0">
                <a:solidFill>
                  <a:srgbClr val="336600"/>
                </a:solidFill>
              </a:rPr>
              <a:t>ia testa smetterebbe di lamentarsi della mai camera disordinata’</a:t>
            </a:r>
            <a:endParaRPr lang="it-IT" sz="2400" b="1" i="1" dirty="0">
              <a:solidFill>
                <a:srgbClr val="336600"/>
              </a:solidFill>
            </a:endParaRPr>
          </a:p>
        </p:txBody>
      </p:sp>
      <p:sp>
        <p:nvSpPr>
          <p:cNvPr id="2" name="Rettangolo 1"/>
          <p:cNvSpPr/>
          <p:nvPr/>
        </p:nvSpPr>
        <p:spPr>
          <a:xfrm>
            <a:off x="571472" y="3556173"/>
            <a:ext cx="7776864" cy="1384995"/>
          </a:xfrm>
          <a:prstGeom prst="rect">
            <a:avLst/>
          </a:prstGeom>
          <a:solidFill>
            <a:schemeClr val="bg1"/>
          </a:solidFill>
          <a:ln w="76200">
            <a:solidFill>
              <a:srgbClr val="FF0000"/>
            </a:solidFill>
            <a:prstDash val="sysDot"/>
          </a:ln>
        </p:spPr>
        <p:txBody>
          <a:bodyPr wrap="square">
            <a:spAutoFit/>
          </a:bodyPr>
          <a:lstStyle/>
          <a:p>
            <a:pPr algn="ctr"/>
            <a:r>
              <a:rPr lang="it-IT" sz="2800" b="1" dirty="0">
                <a:solidFill>
                  <a:srgbClr val="FF0000"/>
                </a:solidFill>
              </a:rPr>
              <a:t>L’ adolescente, non è in grado di riordinare i “cassetti della sua mente”,  figuriamoci quelli </a:t>
            </a:r>
            <a:r>
              <a:rPr lang="it-IT" sz="2800" b="1" dirty="0" smtClean="0">
                <a:solidFill>
                  <a:srgbClr val="FF0000"/>
                </a:solidFill>
              </a:rPr>
              <a:t>dell’armadio!</a:t>
            </a:r>
            <a:endParaRPr lang="it-IT" sz="2800" b="1" dirty="0">
              <a:solidFill>
                <a:srgbClr val="FF0000"/>
              </a:solidFill>
            </a:endParaRPr>
          </a:p>
        </p:txBody>
      </p:sp>
    </p:spTree>
    <p:extLst>
      <p:ext uri="{BB962C8B-B14F-4D97-AF65-F5344CB8AC3E}">
        <p14:creationId xmlns:p14="http://schemas.microsoft.com/office/powerpoint/2010/main" val="40385148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4313" y="285728"/>
            <a:ext cx="8715375" cy="785812"/>
          </a:xfrm>
        </p:spPr>
        <p:txBody>
          <a:bodyPr/>
          <a:lstStyle/>
          <a:p>
            <a:pPr algn="ctr">
              <a:defRPr/>
            </a:pPr>
            <a:r>
              <a:rPr lang="it-IT" sz="4000" b="1" dirty="0" smtClean="0">
                <a:solidFill>
                  <a:schemeClr val="accent5">
                    <a:lumMod val="75000"/>
                  </a:schemeClr>
                </a:solidFill>
              </a:rPr>
              <a:t>LA MOTIVAZIONE</a:t>
            </a:r>
            <a:endParaRPr lang="it-IT" sz="4000" b="1" dirty="0">
              <a:solidFill>
                <a:schemeClr val="accent5">
                  <a:lumMod val="75000"/>
                </a:schemeClr>
              </a:solidFill>
            </a:endParaRPr>
          </a:p>
        </p:txBody>
      </p:sp>
      <p:sp>
        <p:nvSpPr>
          <p:cNvPr id="22531" name="Segnaposto contenuto 4"/>
          <p:cNvSpPr>
            <a:spLocks noGrp="1"/>
          </p:cNvSpPr>
          <p:nvPr>
            <p:ph idx="1"/>
          </p:nvPr>
        </p:nvSpPr>
        <p:spPr>
          <a:xfrm>
            <a:off x="457200" y="1643063"/>
            <a:ext cx="8229600" cy="4929187"/>
          </a:xfrm>
          <a:solidFill>
            <a:schemeClr val="bg1"/>
          </a:solidFill>
        </p:spPr>
        <p:txBody>
          <a:bodyPr/>
          <a:lstStyle/>
          <a:p>
            <a:r>
              <a:rPr lang="it-IT" sz="2800" b="1" dirty="0" smtClean="0">
                <a:solidFill>
                  <a:schemeClr val="bg2">
                    <a:lumMod val="10000"/>
                  </a:schemeClr>
                </a:solidFill>
              </a:rPr>
              <a:t>La letteratura, sia nazionale che internazionale, evidenzia la presenza di problemi di </a:t>
            </a:r>
            <a:r>
              <a:rPr lang="it-IT" sz="2800" b="1" i="1" u="sng" dirty="0" smtClean="0">
                <a:solidFill>
                  <a:schemeClr val="bg2">
                    <a:lumMod val="10000"/>
                  </a:schemeClr>
                </a:solidFill>
              </a:rPr>
              <a:t>motivazione allo studio</a:t>
            </a:r>
            <a:r>
              <a:rPr lang="it-IT" sz="2800" b="1" dirty="0" smtClean="0">
                <a:solidFill>
                  <a:schemeClr val="bg2">
                    <a:lumMod val="10000"/>
                  </a:schemeClr>
                </a:solidFill>
              </a:rPr>
              <a:t> nei bambini e ragazzi adottati, anche a fronte di uno sviluppo cognitivo nella norma e di un adattamento sociale soddisfacente</a:t>
            </a:r>
          </a:p>
          <a:p>
            <a:r>
              <a:rPr lang="it-IT" sz="2800" b="1" dirty="0" smtClean="0">
                <a:solidFill>
                  <a:schemeClr val="bg2">
                    <a:lumMod val="10000"/>
                  </a:schemeClr>
                </a:solidFill>
              </a:rPr>
              <a:t>Emerge </a:t>
            </a:r>
            <a:r>
              <a:rPr lang="it-IT" sz="2800" b="1" u="sng" dirty="0" smtClean="0">
                <a:solidFill>
                  <a:schemeClr val="bg2">
                    <a:lumMod val="10000"/>
                  </a:schemeClr>
                </a:solidFill>
              </a:rPr>
              <a:t>una discrepanza tra potenzialità cognitive e risultati scolastici</a:t>
            </a:r>
            <a:r>
              <a:rPr lang="it-IT" sz="2800" b="1" i="1" dirty="0" smtClean="0">
                <a:solidFill>
                  <a:schemeClr val="bg2">
                    <a:lumMod val="50000"/>
                  </a:schemeClr>
                </a:solidFill>
              </a:rPr>
              <a:t>, come se per questi ragazzi fosse faticoso </a:t>
            </a:r>
            <a:r>
              <a:rPr lang="it-IT" sz="2800" b="1" i="1" u="sng" dirty="0" smtClean="0">
                <a:solidFill>
                  <a:schemeClr val="bg2">
                    <a:lumMod val="50000"/>
                  </a:schemeClr>
                </a:solidFill>
              </a:rPr>
              <a:t>cogliere e mettere a frutto le proprie potenzialità</a:t>
            </a:r>
            <a:endParaRPr lang="it-IT" sz="3200" b="1" i="1" u="sng" dirty="0" smtClean="0">
              <a:solidFill>
                <a:schemeClr val="bg2">
                  <a:lumMod val="50000"/>
                </a:schemeClr>
              </a:solidFill>
            </a:endParaRPr>
          </a:p>
        </p:txBody>
      </p:sp>
    </p:spTree>
    <p:extLst>
      <p:ext uri="{BB962C8B-B14F-4D97-AF65-F5344CB8AC3E}">
        <p14:creationId xmlns:p14="http://schemas.microsoft.com/office/powerpoint/2010/main" val="400898676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14282" y="71414"/>
            <a:ext cx="7657693" cy="4747769"/>
          </a:xfrm>
          <a:prstGeom prst="rect">
            <a:avLst/>
          </a:prstGeom>
          <a:noFill/>
          <a:ln w="9525">
            <a:noFill/>
            <a:miter lim="800000"/>
            <a:headEnd/>
            <a:tailEnd/>
          </a:ln>
          <a:effectLst/>
        </p:spPr>
      </p:pic>
      <p:sp>
        <p:nvSpPr>
          <p:cNvPr id="5" name="CasellaDiTesto 4"/>
          <p:cNvSpPr txBox="1"/>
          <p:nvPr/>
        </p:nvSpPr>
        <p:spPr>
          <a:xfrm>
            <a:off x="1714480" y="4357694"/>
            <a:ext cx="5572164" cy="369332"/>
          </a:xfrm>
          <a:prstGeom prst="rect">
            <a:avLst/>
          </a:prstGeom>
          <a:noFill/>
        </p:spPr>
        <p:txBody>
          <a:bodyPr wrap="square" rtlCol="0">
            <a:spAutoFit/>
          </a:bodyPr>
          <a:lstStyle/>
          <a:p>
            <a:r>
              <a:rPr lang="it-IT" b="1" dirty="0" smtClean="0"/>
              <a:t>Ricerca ISFOL sulla dispersione scolastica 2012</a:t>
            </a:r>
            <a:endParaRPr lang="it-IT" b="1" dirty="0"/>
          </a:p>
        </p:txBody>
      </p:sp>
      <p:sp>
        <p:nvSpPr>
          <p:cNvPr id="7" name="Rettangolo 6"/>
          <p:cNvSpPr/>
          <p:nvPr/>
        </p:nvSpPr>
        <p:spPr>
          <a:xfrm>
            <a:off x="142844" y="5241209"/>
            <a:ext cx="8929718" cy="830997"/>
          </a:xfrm>
          <a:prstGeom prst="rect">
            <a:avLst/>
          </a:prstGeom>
        </p:spPr>
        <p:txBody>
          <a:bodyPr wrap="square">
            <a:spAutoFit/>
          </a:bodyPr>
          <a:lstStyle/>
          <a:p>
            <a:r>
              <a:rPr lang="it-IT" sz="1600" i="1" dirty="0" smtClean="0"/>
              <a:t>Gli </a:t>
            </a:r>
            <a:r>
              <a:rPr lang="it-IT" sz="1600" i="1" dirty="0" err="1" smtClean="0"/>
              <a:t>early</a:t>
            </a:r>
            <a:r>
              <a:rPr lang="it-IT" sz="1600" i="1" dirty="0" smtClean="0"/>
              <a:t> </a:t>
            </a:r>
            <a:r>
              <a:rPr lang="it-IT" sz="1600" i="1" dirty="0" err="1" smtClean="0"/>
              <a:t>school</a:t>
            </a:r>
            <a:r>
              <a:rPr lang="it-IT" sz="1600" i="1" dirty="0" smtClean="0"/>
              <a:t> </a:t>
            </a:r>
            <a:r>
              <a:rPr lang="it-IT" sz="1600" i="1" dirty="0" err="1" smtClean="0"/>
              <a:t>leavers</a:t>
            </a:r>
            <a:r>
              <a:rPr lang="it-IT" sz="1600" i="1" dirty="0" smtClean="0"/>
              <a:t> (ESL) - giovani dai 18 ai 24 anni d’età in possesso della sola licenza media e che sono fuori dal sistema nazionale di istruzione e da quello regionale di istruzione e formazione professionale, nel 2012 in Italia sono pari al </a:t>
            </a:r>
            <a:r>
              <a:rPr lang="it-IT" sz="1600" b="1" i="1" dirty="0" smtClean="0"/>
              <a:t>17,6%</a:t>
            </a:r>
            <a:endParaRPr lang="it-IT" sz="1600" b="1" i="1" dirty="0"/>
          </a:p>
        </p:txBody>
      </p:sp>
    </p:spTree>
    <p:extLst>
      <p:ext uri="{BB962C8B-B14F-4D97-AF65-F5344CB8AC3E}">
        <p14:creationId xmlns:p14="http://schemas.microsoft.com/office/powerpoint/2010/main" val="4194602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80898" name="Picture 2" descr="https://docs.google.com/gview?url=http%3A%2F%2Fsociale.regione.emilia-romagna.it%2Fadozioni%2Ftemi%2Fpost-adozione%2Fdocumenti-oggi-tema-l2019adozione%2Frosnati-rosa%2Fat_download%2Ffile%2FRosnati%20Rosa.pdf&amp;docid=997a6fbd620fe5bbcdf6aa832873d94f&amp;a=bi&amp;pagenumber=15&amp;w=841"/>
          <p:cNvPicPr>
            <a:picLocks noChangeAspect="1" noChangeArrowheads="1"/>
          </p:cNvPicPr>
          <p:nvPr/>
        </p:nvPicPr>
        <p:blipFill>
          <a:blip r:embed="rId2" cstate="print"/>
          <a:srcRect/>
          <a:stretch>
            <a:fillRect/>
          </a:stretch>
        </p:blipFill>
        <p:spPr bwMode="auto">
          <a:xfrm>
            <a:off x="-32" y="0"/>
            <a:ext cx="9144032" cy="6858024"/>
          </a:xfrm>
          <a:prstGeom prst="rect">
            <a:avLst/>
          </a:prstGeom>
          <a:noFill/>
        </p:spPr>
      </p:pic>
      <p:sp>
        <p:nvSpPr>
          <p:cNvPr id="5" name="CasellaDiTesto 4"/>
          <p:cNvSpPr txBox="1"/>
          <p:nvPr/>
        </p:nvSpPr>
        <p:spPr>
          <a:xfrm>
            <a:off x="71438" y="6488692"/>
            <a:ext cx="4786314" cy="369332"/>
          </a:xfrm>
          <a:prstGeom prst="rect">
            <a:avLst/>
          </a:prstGeom>
          <a:noFill/>
        </p:spPr>
        <p:txBody>
          <a:bodyPr wrap="square" rtlCol="0">
            <a:spAutoFit/>
          </a:bodyPr>
          <a:lstStyle/>
          <a:p>
            <a:r>
              <a:rPr lang="it-IT" dirty="0" smtClean="0"/>
              <a:t>Risultati della ricerca di R. </a:t>
            </a:r>
            <a:r>
              <a:rPr lang="it-IT" dirty="0" err="1" smtClean="0"/>
              <a:t>Rosnati</a:t>
            </a:r>
            <a:r>
              <a:rPr lang="it-IT" dirty="0" smtClean="0"/>
              <a:t>, 2013</a:t>
            </a:r>
            <a:endParaRPr lang="it-IT" dirty="0"/>
          </a:p>
        </p:txBody>
      </p:sp>
    </p:spTree>
    <p:extLst>
      <p:ext uri="{BB962C8B-B14F-4D97-AF65-F5344CB8AC3E}">
        <p14:creationId xmlns:p14="http://schemas.microsoft.com/office/powerpoint/2010/main" val="3667253910"/>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7117" y="71414"/>
            <a:ext cx="7638155" cy="314327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1500166" y="3286148"/>
            <a:ext cx="7548573" cy="3357562"/>
          </a:xfrm>
          <a:prstGeom prst="rect">
            <a:avLst/>
          </a:prstGeom>
          <a:noFill/>
          <a:ln w="9525">
            <a:solidFill>
              <a:srgbClr val="FF0000"/>
            </a:solidFill>
            <a:miter lim="800000"/>
            <a:headEnd/>
            <a:tailEnd/>
          </a:ln>
          <a:effectLst/>
        </p:spPr>
      </p:pic>
      <p:cxnSp>
        <p:nvCxnSpPr>
          <p:cNvPr id="7" name="Connettore 4 6"/>
          <p:cNvCxnSpPr/>
          <p:nvPr/>
        </p:nvCxnSpPr>
        <p:spPr>
          <a:xfrm rot="16200000" flipH="1">
            <a:off x="5250661" y="1107268"/>
            <a:ext cx="3571900" cy="2643203"/>
          </a:xfrm>
          <a:prstGeom prst="bentConnector3">
            <a:avLst>
              <a:gd name="adj1" fmla="val -1459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Ovale 16"/>
          <p:cNvSpPr/>
          <p:nvPr/>
        </p:nvSpPr>
        <p:spPr>
          <a:xfrm>
            <a:off x="5643570" y="571480"/>
            <a:ext cx="571504"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142844" y="6488668"/>
            <a:ext cx="5572164" cy="369332"/>
          </a:xfrm>
          <a:prstGeom prst="rect">
            <a:avLst/>
          </a:prstGeom>
          <a:solidFill>
            <a:schemeClr val="bg1"/>
          </a:solidFill>
        </p:spPr>
        <p:txBody>
          <a:bodyPr wrap="square" rtlCol="0">
            <a:spAutoFit/>
          </a:bodyPr>
          <a:lstStyle/>
          <a:p>
            <a:r>
              <a:rPr lang="it-IT" b="1" dirty="0" smtClean="0"/>
              <a:t>Ricerca ISFOL sulla dispersione scolastica 2012</a:t>
            </a:r>
            <a:endParaRPr lang="it-IT" b="1" dirty="0"/>
          </a:p>
        </p:txBody>
      </p:sp>
      <p:sp>
        <p:nvSpPr>
          <p:cNvPr id="19" name="CasellaDiTesto 18"/>
          <p:cNvSpPr txBox="1"/>
          <p:nvPr/>
        </p:nvSpPr>
        <p:spPr>
          <a:xfrm>
            <a:off x="0" y="68025"/>
            <a:ext cx="1928794" cy="646331"/>
          </a:xfrm>
          <a:prstGeom prst="rect">
            <a:avLst/>
          </a:prstGeom>
          <a:noFill/>
        </p:spPr>
        <p:txBody>
          <a:bodyPr wrap="square" rtlCol="0">
            <a:spAutoFit/>
          </a:bodyPr>
          <a:lstStyle/>
          <a:p>
            <a:pPr algn="ctr"/>
            <a:r>
              <a:rPr lang="it-IT" b="1" dirty="0" smtClean="0">
                <a:solidFill>
                  <a:srgbClr val="FF0000"/>
                </a:solidFill>
              </a:rPr>
              <a:t>Cause abbandono</a:t>
            </a:r>
            <a:endParaRPr lang="it-IT" b="1" dirty="0">
              <a:solidFill>
                <a:srgbClr val="FF0000"/>
              </a:solidFill>
            </a:endParaRPr>
          </a:p>
        </p:txBody>
      </p:sp>
    </p:spTree>
    <p:extLst>
      <p:ext uri="{BB962C8B-B14F-4D97-AF65-F5344CB8AC3E}">
        <p14:creationId xmlns:p14="http://schemas.microsoft.com/office/powerpoint/2010/main" val="59336799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755576" y="692696"/>
            <a:ext cx="8064896" cy="1143000"/>
          </a:xfrm>
        </p:spPr>
        <p:txBody>
          <a:bodyPr>
            <a:normAutofit fontScale="90000"/>
          </a:bodyPr>
          <a:lstStyle/>
          <a:p>
            <a:r>
              <a:rPr lang="it-IT" dirty="0" smtClean="0">
                <a:solidFill>
                  <a:srgbClr val="FF0000"/>
                </a:solidFill>
              </a:rPr>
              <a:t>NON E’ UNA QUESTIONE </a:t>
            </a:r>
            <a:r>
              <a:rPr lang="it-IT" dirty="0" err="1" smtClean="0">
                <a:solidFill>
                  <a:srgbClr val="FF0000"/>
                </a:solidFill>
              </a:rPr>
              <a:t>DI</a:t>
            </a:r>
            <a:r>
              <a:rPr lang="it-IT" dirty="0" smtClean="0">
                <a:solidFill>
                  <a:srgbClr val="FF0000"/>
                </a:solidFill>
              </a:rPr>
              <a:t> INTELLIGENZA, </a:t>
            </a:r>
            <a:r>
              <a:rPr lang="it-IT" dirty="0" err="1" smtClean="0">
                <a:solidFill>
                  <a:srgbClr val="FF0000"/>
                </a:solidFill>
              </a:rPr>
              <a:t>DI</a:t>
            </a:r>
            <a:r>
              <a:rPr lang="it-IT" dirty="0" smtClean="0">
                <a:solidFill>
                  <a:srgbClr val="FF0000"/>
                </a:solidFill>
              </a:rPr>
              <a:t> CAPACITA’, </a:t>
            </a:r>
            <a:r>
              <a:rPr lang="it-IT" dirty="0" err="1" smtClean="0">
                <a:solidFill>
                  <a:srgbClr val="FF0000"/>
                </a:solidFill>
              </a:rPr>
              <a:t>DI</a:t>
            </a:r>
            <a:r>
              <a:rPr lang="it-IT" dirty="0" smtClean="0">
                <a:solidFill>
                  <a:srgbClr val="FF0000"/>
                </a:solidFill>
              </a:rPr>
              <a:t> PREDISPOSIZIONE</a:t>
            </a:r>
            <a:endParaRPr lang="it-IT" dirty="0">
              <a:solidFill>
                <a:srgbClr val="FF0000"/>
              </a:solidFill>
            </a:endParaRPr>
          </a:p>
        </p:txBody>
      </p:sp>
      <p:sp>
        <p:nvSpPr>
          <p:cNvPr id="2" name="Segnaposto contenuto 1"/>
          <p:cNvSpPr>
            <a:spLocks noGrp="1"/>
          </p:cNvSpPr>
          <p:nvPr>
            <p:ph idx="1"/>
          </p:nvPr>
        </p:nvSpPr>
        <p:spPr>
          <a:xfrm>
            <a:off x="423529" y="2357430"/>
            <a:ext cx="8229600" cy="1643074"/>
          </a:xfrm>
          <a:solidFill>
            <a:schemeClr val="bg1"/>
          </a:solidFill>
        </p:spPr>
        <p:txBody>
          <a:bodyPr/>
          <a:lstStyle/>
          <a:p>
            <a:pPr algn="ctr">
              <a:lnSpc>
                <a:spcPct val="100000"/>
              </a:lnSpc>
              <a:buNone/>
            </a:pPr>
            <a:r>
              <a:rPr lang="it-IT" dirty="0" smtClean="0"/>
              <a:t>Il </a:t>
            </a:r>
            <a:r>
              <a:rPr lang="it-IT" dirty="0" err="1" smtClean="0"/>
              <a:t>droup</a:t>
            </a:r>
            <a:r>
              <a:rPr lang="it-IT" dirty="0" smtClean="0"/>
              <a:t> out in adolescenza non sempre segue una carriera scolastica difficile o difficoltà di apprendimento</a:t>
            </a:r>
          </a:p>
          <a:p>
            <a:pPr algn="ctr">
              <a:lnSpc>
                <a:spcPct val="100000"/>
              </a:lnSpc>
            </a:pPr>
            <a:endParaRPr lang="it-IT" dirty="0"/>
          </a:p>
        </p:txBody>
      </p:sp>
      <p:sp>
        <p:nvSpPr>
          <p:cNvPr id="5" name="CasellaDiTesto 4"/>
          <p:cNvSpPr txBox="1"/>
          <p:nvPr/>
        </p:nvSpPr>
        <p:spPr>
          <a:xfrm>
            <a:off x="357158" y="4000504"/>
            <a:ext cx="8572560" cy="2585323"/>
          </a:xfrm>
          <a:prstGeom prst="rect">
            <a:avLst/>
          </a:prstGeom>
          <a:solidFill>
            <a:schemeClr val="bg1"/>
          </a:solidFill>
        </p:spPr>
        <p:txBody>
          <a:bodyPr wrap="square" rtlCol="0">
            <a:spAutoFit/>
          </a:bodyPr>
          <a:lstStyle/>
          <a:p>
            <a:r>
              <a:rPr lang="it-IT" b="1" dirty="0" smtClean="0"/>
              <a:t>Quasi in modo incomprensibile un QI nella norma non riesce ad un certo punto più ad esprimersi più in risultato accettabili (o addirittura eccellenti)</a:t>
            </a:r>
          </a:p>
          <a:p>
            <a:endParaRPr lang="it-IT" i="1" dirty="0" smtClean="0"/>
          </a:p>
          <a:p>
            <a:r>
              <a:rPr lang="it-IT" b="1" i="1" dirty="0" smtClean="0"/>
              <a:t>Ed accanto al </a:t>
            </a:r>
            <a:r>
              <a:rPr lang="it-IT" b="1" i="1" dirty="0" err="1" smtClean="0"/>
              <a:t>droup</a:t>
            </a:r>
            <a:r>
              <a:rPr lang="it-IT" b="1" i="1" dirty="0" smtClean="0"/>
              <a:t> out scolastico si fa piazza pulita di tutte quelle sane attività sino a pochi mesi prima portate avanti con eccellenza (sport, scout, pittura, etc.)</a:t>
            </a:r>
          </a:p>
          <a:p>
            <a:endParaRPr lang="it-IT" b="1" i="1" dirty="0" smtClean="0"/>
          </a:p>
          <a:p>
            <a:r>
              <a:rPr lang="it-IT" dirty="0" smtClean="0"/>
              <a:t>Dice una mamma: </a:t>
            </a:r>
            <a:r>
              <a:rPr lang="it-IT" i="1" dirty="0" smtClean="0"/>
              <a:t>“Mia figlia alle elementari era così brava che la chiamavano ‘la quarta maestra’. Ora si rifiuta addirittura di frequentare”</a:t>
            </a:r>
          </a:p>
        </p:txBody>
      </p:sp>
    </p:spTree>
    <p:extLst>
      <p:ext uri="{BB962C8B-B14F-4D97-AF65-F5344CB8AC3E}">
        <p14:creationId xmlns:p14="http://schemas.microsoft.com/office/powerpoint/2010/main" val="12416155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32656"/>
            <a:ext cx="7239000" cy="842352"/>
          </a:xfrm>
        </p:spPr>
        <p:txBody>
          <a:bodyPr/>
          <a:lstStyle/>
          <a:p>
            <a:r>
              <a:rPr lang="it-IT" dirty="0" smtClean="0">
                <a:solidFill>
                  <a:schemeClr val="tx1"/>
                </a:solidFill>
              </a:rPr>
              <a:t>La fuga</a:t>
            </a:r>
            <a:endParaRPr lang="it-IT" dirty="0">
              <a:solidFill>
                <a:schemeClr val="tx1"/>
              </a:solidFill>
            </a:endParaRPr>
          </a:p>
        </p:txBody>
      </p:sp>
      <p:sp>
        <p:nvSpPr>
          <p:cNvPr id="3" name="Segnaposto contenuto 2"/>
          <p:cNvSpPr>
            <a:spLocks noGrp="1"/>
          </p:cNvSpPr>
          <p:nvPr>
            <p:ph idx="1"/>
          </p:nvPr>
        </p:nvSpPr>
        <p:spPr/>
        <p:txBody>
          <a:bodyPr>
            <a:normAutofit fontScale="70000" lnSpcReduction="20000"/>
          </a:bodyPr>
          <a:lstStyle/>
          <a:p>
            <a:pPr>
              <a:lnSpc>
                <a:spcPct val="120000"/>
              </a:lnSpc>
              <a:buNone/>
            </a:pPr>
            <a:r>
              <a:rPr lang="it-IT" dirty="0" smtClean="0"/>
              <a:t>La soluzione che molti adottano, in situazioni di difficoltà è .. Scappare!!</a:t>
            </a:r>
          </a:p>
          <a:p>
            <a:pPr>
              <a:lnSpc>
                <a:spcPct val="120000"/>
              </a:lnSpc>
            </a:pPr>
            <a:endParaRPr lang="it-IT" dirty="0" smtClean="0"/>
          </a:p>
          <a:p>
            <a:pPr>
              <a:lnSpc>
                <a:spcPct val="120000"/>
              </a:lnSpc>
              <a:buNone/>
            </a:pPr>
            <a:r>
              <a:rPr lang="it-IT" dirty="0" smtClean="0"/>
              <a:t>Si trovano a dire </a:t>
            </a:r>
          </a:p>
          <a:p>
            <a:pPr>
              <a:lnSpc>
                <a:spcPct val="120000"/>
              </a:lnSpc>
              <a:buNone/>
            </a:pPr>
            <a:r>
              <a:rPr lang="it-IT" dirty="0" smtClean="0"/>
              <a:t>“‘non ho studiato!” .. </a:t>
            </a:r>
          </a:p>
          <a:p>
            <a:pPr>
              <a:lnSpc>
                <a:spcPct val="120000"/>
              </a:lnSpc>
              <a:buNone/>
            </a:pPr>
            <a:r>
              <a:rPr lang="it-IT" dirty="0" smtClean="0"/>
              <a:t>“non mi interessa niente della scuola, io farò altro nella mia vita, chi se ne frega!” …</a:t>
            </a:r>
          </a:p>
          <a:p>
            <a:pPr>
              <a:lnSpc>
                <a:spcPct val="120000"/>
              </a:lnSpc>
              <a:buNone/>
            </a:pPr>
            <a:endParaRPr lang="it-IT" dirty="0" smtClean="0"/>
          </a:p>
          <a:p>
            <a:pPr>
              <a:lnSpc>
                <a:spcPct val="120000"/>
              </a:lnSpc>
              <a:buNone/>
            </a:pPr>
            <a:r>
              <a:rPr lang="it-IT" dirty="0" smtClean="0"/>
              <a:t>Eppure avevano studiato, a casa sapevano!! Ed ora MENTONO pur di uscire da quella situazione che sentono INGESTIBILE E TROPPO FATICOSA </a:t>
            </a:r>
            <a:endParaRPr lang="it-IT" dirty="0"/>
          </a:p>
        </p:txBody>
      </p:sp>
    </p:spTree>
    <p:extLst>
      <p:ext uri="{BB962C8B-B14F-4D97-AF65-F5344CB8AC3E}">
        <p14:creationId xmlns:p14="http://schemas.microsoft.com/office/powerpoint/2010/main" val="5572945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r="281" b="40807"/>
          <a:stretch>
            <a:fillRect/>
          </a:stretch>
        </p:blipFill>
        <p:spPr bwMode="auto">
          <a:xfrm>
            <a:off x="214313" y="104775"/>
            <a:ext cx="8605837" cy="3829050"/>
          </a:xfrm>
          <a:prstGeom prst="rect">
            <a:avLst/>
          </a:prstGeom>
          <a:noFill/>
          <a:ln w="9525">
            <a:noFill/>
            <a:miter lim="800000"/>
            <a:headEnd/>
            <a:tailEnd/>
          </a:ln>
        </p:spPr>
      </p:pic>
      <p:pic>
        <p:nvPicPr>
          <p:cNvPr id="156675" name="Picture 2" descr="http://bambini.guidone.it/wp-content/uploads/2011/04/bambina_piange-e1303124861491.jpg"/>
          <p:cNvPicPr>
            <a:picLocks noChangeAspect="1" noChangeArrowheads="1"/>
          </p:cNvPicPr>
          <p:nvPr/>
        </p:nvPicPr>
        <p:blipFill>
          <a:blip r:embed="rId3" cstate="print"/>
          <a:srcRect/>
          <a:stretch>
            <a:fillRect/>
          </a:stretch>
        </p:blipFill>
        <p:spPr bwMode="auto">
          <a:xfrm>
            <a:off x="4787900" y="649288"/>
            <a:ext cx="4135438" cy="3500437"/>
          </a:xfrm>
          <a:prstGeom prst="rect">
            <a:avLst/>
          </a:prstGeom>
          <a:noFill/>
          <a:ln w="9525">
            <a:noFill/>
            <a:miter lim="800000"/>
            <a:headEnd/>
            <a:tailEnd/>
          </a:ln>
        </p:spPr>
      </p:pic>
      <p:sp>
        <p:nvSpPr>
          <p:cNvPr id="156676" name="Titolo 2"/>
          <p:cNvSpPr>
            <a:spLocks noGrp="1"/>
          </p:cNvSpPr>
          <p:nvPr>
            <p:ph type="title"/>
          </p:nvPr>
        </p:nvSpPr>
        <p:spPr>
          <a:xfrm>
            <a:off x="900113" y="5373688"/>
            <a:ext cx="2663825" cy="1282700"/>
          </a:xfrm>
          <a:solidFill>
            <a:schemeClr val="bg1"/>
          </a:solidFill>
        </p:spPr>
        <p:txBody>
          <a:bodyPr/>
          <a:lstStyle/>
          <a:p>
            <a:pPr algn="ctr"/>
            <a:r>
              <a:rPr lang="it-IT" smtClean="0">
                <a:solidFill>
                  <a:srgbClr val="FF0000"/>
                </a:solidFill>
              </a:rPr>
              <a:t>“</a:t>
            </a:r>
            <a:r>
              <a:rPr lang="it-IT" i="1" smtClean="0">
                <a:solidFill>
                  <a:srgbClr val="FF0000"/>
                </a:solidFill>
              </a:rPr>
              <a:t>ero confuso</a:t>
            </a:r>
            <a:r>
              <a:rPr lang="it-IT" smtClean="0">
                <a:solidFill>
                  <a:srgbClr val="FF0000"/>
                </a:solidFill>
              </a:rPr>
              <a:t>”</a:t>
            </a:r>
          </a:p>
        </p:txBody>
      </p:sp>
      <p:sp>
        <p:nvSpPr>
          <p:cNvPr id="7" name="Titolo 2"/>
          <p:cNvSpPr txBox="1">
            <a:spLocks/>
          </p:cNvSpPr>
          <p:nvPr/>
        </p:nvSpPr>
        <p:spPr>
          <a:xfrm>
            <a:off x="4214813" y="4292600"/>
            <a:ext cx="4929187" cy="1714500"/>
          </a:xfrm>
          <a:prstGeom prst="rect">
            <a:avLst/>
          </a:prstGeom>
          <a:solidFill>
            <a:schemeClr val="bg1"/>
          </a:solidFill>
        </p:spPr>
        <p:txBody>
          <a:bodyPr anchor="ctr">
            <a:normAutofit fontScale="90000" lnSpcReduction="20000"/>
          </a:bodyPr>
          <a:lstStyle/>
          <a:p>
            <a:pPr algn="ctr" fontAlgn="auto">
              <a:spcAft>
                <a:spcPts val="0"/>
              </a:spcAft>
              <a:defRPr/>
            </a:pPr>
            <a:r>
              <a:rPr lang="it-IT" sz="4400" i="1" dirty="0">
                <a:solidFill>
                  <a:srgbClr val="FF0000"/>
                </a:solidFill>
                <a:latin typeface="+mj-lt"/>
                <a:ea typeface="+mj-ea"/>
                <a:cs typeface="+mj-cs"/>
              </a:rPr>
              <a:t>“Non riesco a prendere decisioni sul mio futuro</a:t>
            </a:r>
            <a:r>
              <a:rPr lang="it-IT" sz="4400" dirty="0">
                <a:solidFill>
                  <a:srgbClr val="FF0000"/>
                </a:solidFill>
                <a:latin typeface="+mj-lt"/>
                <a:ea typeface="+mj-ea"/>
                <a:cs typeface="+mj-cs"/>
              </a:rPr>
              <a:t>”</a:t>
            </a:r>
          </a:p>
        </p:txBody>
      </p:sp>
      <p:sp>
        <p:nvSpPr>
          <p:cNvPr id="8" name="Titolo 2"/>
          <p:cNvSpPr txBox="1">
            <a:spLocks/>
          </p:cNvSpPr>
          <p:nvPr/>
        </p:nvSpPr>
        <p:spPr>
          <a:xfrm>
            <a:off x="539750" y="3069059"/>
            <a:ext cx="3455988" cy="2016125"/>
          </a:xfrm>
          <a:prstGeom prst="rect">
            <a:avLst/>
          </a:prstGeom>
          <a:solidFill>
            <a:schemeClr val="bg1"/>
          </a:solidFill>
        </p:spPr>
        <p:txBody>
          <a:bodyPr anchor="ctr">
            <a:normAutofit fontScale="75000" lnSpcReduction="20000"/>
          </a:bodyPr>
          <a:lstStyle/>
          <a:p>
            <a:pPr algn="ctr" fontAlgn="auto">
              <a:spcAft>
                <a:spcPts val="0"/>
              </a:spcAft>
              <a:defRPr/>
            </a:pPr>
            <a:r>
              <a:rPr lang="it-IT" sz="4400" i="1" dirty="0">
                <a:solidFill>
                  <a:srgbClr val="FF0000"/>
                </a:solidFill>
                <a:latin typeface="+mj-lt"/>
                <a:ea typeface="+mj-ea"/>
                <a:cs typeface="+mj-cs"/>
              </a:rPr>
              <a:t>Voglio “decidere da solo” ma non riesco a decidere niente</a:t>
            </a:r>
          </a:p>
        </p:txBody>
      </p:sp>
    </p:spTree>
    <p:extLst>
      <p:ext uri="{BB962C8B-B14F-4D97-AF65-F5344CB8AC3E}">
        <p14:creationId xmlns:p14="http://schemas.microsoft.com/office/powerpoint/2010/main" val="44995713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Grp="1" noChangeArrowheads="1"/>
          </p:cNvSpPr>
          <p:nvPr>
            <p:ph type="sldNum" sz="quarter" idx="12"/>
          </p:nvPr>
        </p:nvSpPr>
        <p:spPr/>
        <p:txBody>
          <a:bodyPr/>
          <a:lstStyle/>
          <a:p>
            <a:pPr>
              <a:defRPr/>
            </a:pPr>
            <a:fld id="{64235944-6A4D-4BD1-A328-25A799A775CD}" type="slidenum">
              <a:rPr lang="it-IT"/>
              <a:pPr>
                <a:defRPr/>
              </a:pPr>
              <a:t>114</a:t>
            </a:fld>
            <a:endParaRPr lang="it-IT"/>
          </a:p>
        </p:txBody>
      </p:sp>
      <p:sp>
        <p:nvSpPr>
          <p:cNvPr id="131075" name="Rectangle 3"/>
          <p:cNvSpPr>
            <a:spLocks noGrp="1" noChangeArrowheads="1"/>
          </p:cNvSpPr>
          <p:nvPr>
            <p:ph type="subTitle" idx="1"/>
          </p:nvPr>
        </p:nvSpPr>
        <p:spPr>
          <a:xfrm>
            <a:off x="228600" y="1412776"/>
            <a:ext cx="8686800" cy="4986536"/>
          </a:xfrm>
          <a:solidFill>
            <a:schemeClr val="bg1"/>
          </a:solidFill>
        </p:spPr>
        <p:txBody>
          <a:bodyPr>
            <a:noAutofit/>
          </a:bodyPr>
          <a:lstStyle/>
          <a:p>
            <a:pPr eaLnBrk="1" hangingPunct="1">
              <a:lnSpc>
                <a:spcPct val="80000"/>
              </a:lnSpc>
              <a:buNone/>
              <a:defRPr/>
            </a:pPr>
            <a:r>
              <a:rPr lang="it-IT" sz="2000" dirty="0" smtClean="0">
                <a:solidFill>
                  <a:schemeClr val="tx1"/>
                </a:solidFill>
              </a:rPr>
              <a:t>Lo sviluppo procede a stadi,</a:t>
            </a:r>
            <a:r>
              <a:rPr lang="it-IT" sz="2000" b="1" dirty="0" smtClean="0">
                <a:solidFill>
                  <a:schemeClr val="tx1"/>
                </a:solidFill>
              </a:rPr>
              <a:t> </a:t>
            </a:r>
            <a:r>
              <a:rPr lang="it-IT" sz="2000" b="1" u="sng" dirty="0" smtClean="0">
                <a:solidFill>
                  <a:schemeClr val="tx1"/>
                </a:solidFill>
              </a:rPr>
              <a:t>da dietro in avanti</a:t>
            </a:r>
          </a:p>
          <a:p>
            <a:pPr eaLnBrk="1" hangingPunct="1">
              <a:lnSpc>
                <a:spcPct val="80000"/>
              </a:lnSpc>
              <a:buNone/>
              <a:defRPr/>
            </a:pPr>
            <a:endParaRPr lang="it-IT" sz="2000" dirty="0" smtClean="0">
              <a:solidFill>
                <a:schemeClr val="tx1"/>
              </a:solidFill>
            </a:endParaRPr>
          </a:p>
          <a:p>
            <a:pPr eaLnBrk="1" hangingPunct="1">
              <a:lnSpc>
                <a:spcPct val="80000"/>
              </a:lnSpc>
              <a:buNone/>
              <a:defRPr/>
            </a:pPr>
            <a:r>
              <a:rPr lang="it-IT" sz="2000" dirty="0" smtClean="0"/>
              <a:t>Maturano:</a:t>
            </a:r>
          </a:p>
          <a:p>
            <a:pPr eaLnBrk="1" hangingPunct="1">
              <a:lnSpc>
                <a:spcPct val="80000"/>
              </a:lnSpc>
              <a:buNone/>
              <a:defRPr/>
            </a:pPr>
            <a:r>
              <a:rPr lang="it-IT" sz="2000" dirty="0" smtClean="0">
                <a:solidFill>
                  <a:schemeClr val="tx1"/>
                </a:solidFill>
              </a:rPr>
              <a:t>prima la </a:t>
            </a:r>
            <a:r>
              <a:rPr lang="it-IT" sz="2000" b="1" dirty="0" smtClean="0">
                <a:solidFill>
                  <a:schemeClr val="tx1"/>
                </a:solidFill>
              </a:rPr>
              <a:t>parte posteriore del cervello </a:t>
            </a:r>
          </a:p>
          <a:p>
            <a:pPr eaLnBrk="1" hangingPunct="1">
              <a:lnSpc>
                <a:spcPct val="80000"/>
              </a:lnSpc>
              <a:buNone/>
              <a:defRPr/>
            </a:pPr>
            <a:r>
              <a:rPr lang="it-IT" sz="2000" dirty="0" smtClean="0">
                <a:solidFill>
                  <a:schemeClr val="tx1"/>
                </a:solidFill>
              </a:rPr>
              <a:t>(funzioni sensoriali come la vista, l’udito, il tatto ed i processi spaziali</a:t>
            </a:r>
            <a:r>
              <a:rPr lang="it-IT" sz="2000" dirty="0" smtClean="0"/>
              <a:t>)</a:t>
            </a:r>
            <a:endParaRPr lang="it-IT" sz="2000" dirty="0" smtClean="0">
              <a:solidFill>
                <a:schemeClr val="tx1"/>
              </a:solidFill>
            </a:endParaRPr>
          </a:p>
          <a:p>
            <a:pPr eaLnBrk="1" hangingPunct="1">
              <a:lnSpc>
                <a:spcPct val="80000"/>
              </a:lnSpc>
              <a:buNone/>
              <a:defRPr/>
            </a:pPr>
            <a:endParaRPr lang="it-IT" sz="2000" dirty="0" smtClean="0">
              <a:solidFill>
                <a:schemeClr val="tx1"/>
              </a:solidFill>
            </a:endParaRPr>
          </a:p>
          <a:p>
            <a:pPr eaLnBrk="1" hangingPunct="1">
              <a:lnSpc>
                <a:spcPct val="80000"/>
              </a:lnSpc>
              <a:buNone/>
              <a:defRPr/>
            </a:pPr>
            <a:r>
              <a:rPr lang="it-IT" sz="2000" dirty="0" smtClean="0">
                <a:solidFill>
                  <a:schemeClr val="tx1"/>
                </a:solidFill>
              </a:rPr>
              <a:t>poi </a:t>
            </a:r>
            <a:r>
              <a:rPr lang="it-IT" sz="2000" b="1" dirty="0" smtClean="0">
                <a:solidFill>
                  <a:schemeClr val="tx1"/>
                </a:solidFill>
              </a:rPr>
              <a:t>le aree che coordinano quelle funzioni</a:t>
            </a:r>
            <a:endParaRPr lang="it-IT" sz="2000" i="1" dirty="0" smtClean="0"/>
          </a:p>
          <a:p>
            <a:pPr eaLnBrk="1" hangingPunct="1">
              <a:lnSpc>
                <a:spcPct val="80000"/>
              </a:lnSpc>
              <a:buNone/>
              <a:defRPr/>
            </a:pPr>
            <a:r>
              <a:rPr lang="it-IT" sz="2000" i="1" dirty="0" smtClean="0">
                <a:solidFill>
                  <a:schemeClr val="tx1"/>
                </a:solidFill>
              </a:rPr>
              <a:t>(a parte del cervello che vi aiuta a sapere dov’è l’interruttore della luce nel mezzo della notte</a:t>
            </a:r>
            <a:r>
              <a:rPr lang="it-IT" sz="2000" i="1" dirty="0" smtClean="0"/>
              <a:t>)</a:t>
            </a:r>
            <a:endParaRPr lang="it-IT" sz="2000" i="1" dirty="0" smtClean="0">
              <a:solidFill>
                <a:schemeClr val="tx1"/>
              </a:solidFill>
            </a:endParaRPr>
          </a:p>
          <a:p>
            <a:pPr eaLnBrk="1" hangingPunct="1">
              <a:lnSpc>
                <a:spcPct val="80000"/>
              </a:lnSpc>
              <a:buNone/>
              <a:defRPr/>
            </a:pPr>
            <a:endParaRPr lang="it-IT" sz="2000" dirty="0" smtClean="0">
              <a:solidFill>
                <a:schemeClr val="tx1"/>
              </a:solidFill>
            </a:endParaRPr>
          </a:p>
          <a:p>
            <a:pPr eaLnBrk="1" hangingPunct="1">
              <a:lnSpc>
                <a:spcPct val="80000"/>
              </a:lnSpc>
              <a:buNone/>
              <a:defRPr/>
            </a:pPr>
            <a:r>
              <a:rPr lang="it-IT" sz="2000" dirty="0" smtClean="0">
                <a:solidFill>
                  <a:schemeClr val="tx1"/>
                </a:solidFill>
              </a:rPr>
              <a:t>Infine </a:t>
            </a:r>
            <a:r>
              <a:rPr lang="it-IT" sz="2000" b="1" dirty="0" smtClean="0">
                <a:solidFill>
                  <a:schemeClr val="tx1"/>
                </a:solidFill>
              </a:rPr>
              <a:t>la corteccia prefrontale</a:t>
            </a:r>
          </a:p>
          <a:p>
            <a:pPr eaLnBrk="1" hangingPunct="1">
              <a:lnSpc>
                <a:spcPct val="80000"/>
              </a:lnSpc>
              <a:buNone/>
              <a:defRPr/>
            </a:pPr>
            <a:r>
              <a:rPr lang="it-IT" sz="2000" dirty="0" smtClean="0">
                <a:solidFill>
                  <a:schemeClr val="tx1"/>
                </a:solidFill>
              </a:rPr>
              <a:t>(sede delle cosiddette funzioni esecutive- </a:t>
            </a:r>
            <a:r>
              <a:rPr lang="it-IT" sz="2000" b="1" dirty="0" smtClean="0">
                <a:solidFill>
                  <a:schemeClr val="tx1"/>
                </a:solidFill>
              </a:rPr>
              <a:t>pianificazione</a:t>
            </a:r>
            <a:r>
              <a:rPr lang="it-IT" sz="2000" dirty="0" smtClean="0">
                <a:solidFill>
                  <a:schemeClr val="tx1"/>
                </a:solidFill>
              </a:rPr>
              <a:t>, individuazione delle priorità, organizzazione del pensiero, soppressione degli impulsi, valutazione delle conseguenze delle proprie azioni. </a:t>
            </a:r>
          </a:p>
          <a:p>
            <a:pPr eaLnBrk="1" hangingPunct="1">
              <a:lnSpc>
                <a:spcPct val="80000"/>
              </a:lnSpc>
              <a:buNone/>
              <a:defRPr/>
            </a:pPr>
            <a:endParaRPr lang="it-IT" sz="2000" dirty="0" smtClean="0">
              <a:solidFill>
                <a:schemeClr val="tx1"/>
              </a:solidFill>
            </a:endParaRPr>
          </a:p>
          <a:p>
            <a:pPr eaLnBrk="1" hangingPunct="1">
              <a:lnSpc>
                <a:spcPct val="80000"/>
              </a:lnSpc>
              <a:buNone/>
              <a:defRPr/>
            </a:pPr>
            <a:r>
              <a:rPr lang="it-IT" sz="2000" b="1" i="1" dirty="0" smtClean="0">
                <a:solidFill>
                  <a:schemeClr val="tx1"/>
                </a:solidFill>
              </a:rPr>
              <a:t>L’ultima parte del cervello a crescere </a:t>
            </a:r>
            <a:r>
              <a:rPr lang="it-IT" sz="2000" b="1" i="1" u="sng" dirty="0" smtClean="0">
                <a:solidFill>
                  <a:schemeClr val="tx1"/>
                </a:solidFill>
              </a:rPr>
              <a:t>è la parte capace di decidere</a:t>
            </a:r>
          </a:p>
        </p:txBody>
      </p:sp>
      <p:sp>
        <p:nvSpPr>
          <p:cNvPr id="4" name="CasellaDiTesto 3"/>
          <p:cNvSpPr txBox="1"/>
          <p:nvPr/>
        </p:nvSpPr>
        <p:spPr>
          <a:xfrm>
            <a:off x="35496" y="188640"/>
            <a:ext cx="8964488" cy="923330"/>
          </a:xfrm>
          <a:prstGeom prst="rect">
            <a:avLst/>
          </a:prstGeom>
          <a:solidFill>
            <a:schemeClr val="bg1"/>
          </a:solidFill>
        </p:spPr>
        <p:txBody>
          <a:bodyPr wrap="square" rtlCol="0">
            <a:spAutoFit/>
          </a:bodyPr>
          <a:lstStyle/>
          <a:p>
            <a:pPr algn="ctr"/>
            <a:r>
              <a:rPr lang="it-IT" b="1" dirty="0" smtClean="0">
                <a:solidFill>
                  <a:srgbClr val="FF0000"/>
                </a:solidFill>
              </a:rPr>
              <a:t>Il cervello degli adolescenti è SBILANCIATO</a:t>
            </a:r>
          </a:p>
          <a:p>
            <a:pPr algn="ctr"/>
            <a:r>
              <a:rPr lang="it-IT" b="1" dirty="0" smtClean="0">
                <a:solidFill>
                  <a:srgbClr val="FF0000"/>
                </a:solidFill>
              </a:rPr>
              <a:t>Tra quello che c’è sopra (la corteccia, la calotta superiore) e quello che c’è sotto (il sistema </a:t>
            </a:r>
            <a:r>
              <a:rPr lang="it-IT" b="1" dirty="0" err="1" smtClean="0">
                <a:solidFill>
                  <a:srgbClr val="FF0000"/>
                </a:solidFill>
              </a:rPr>
              <a:t>limbico</a:t>
            </a:r>
            <a:r>
              <a:rPr lang="it-IT" b="1" dirty="0" smtClean="0">
                <a:solidFill>
                  <a:srgbClr val="FF0000"/>
                </a:solidFill>
              </a:rPr>
              <a:t>) </a:t>
            </a:r>
            <a:endParaRPr lang="it-IT" b="1" dirty="0">
              <a:solidFill>
                <a:srgbClr val="FF0000"/>
              </a:solidFill>
            </a:endParaRPr>
          </a:p>
        </p:txBody>
      </p:sp>
    </p:spTree>
    <p:extLst>
      <p:ext uri="{BB962C8B-B14F-4D97-AF65-F5344CB8AC3E}">
        <p14:creationId xmlns:p14="http://schemas.microsoft.com/office/powerpoint/2010/main" val="21333814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635896" y="58685"/>
            <a:ext cx="5328592" cy="5026499"/>
          </a:xfrm>
          <a:prstGeom prst="rect">
            <a:avLst/>
          </a:prstGeom>
          <a:noFill/>
          <a:ln w="9525">
            <a:noFill/>
            <a:miter lim="800000"/>
            <a:headEnd/>
            <a:tailEnd/>
          </a:ln>
        </p:spPr>
      </p:pic>
      <p:sp>
        <p:nvSpPr>
          <p:cNvPr id="5" name="Rettangolo 4"/>
          <p:cNvSpPr/>
          <p:nvPr/>
        </p:nvSpPr>
        <p:spPr>
          <a:xfrm>
            <a:off x="269776" y="692696"/>
            <a:ext cx="3150096" cy="2308324"/>
          </a:xfrm>
          <a:prstGeom prst="rect">
            <a:avLst/>
          </a:prstGeom>
          <a:solidFill>
            <a:schemeClr val="bg1"/>
          </a:solidFill>
        </p:spPr>
        <p:txBody>
          <a:bodyPr wrap="square">
            <a:spAutoFit/>
          </a:bodyPr>
          <a:lstStyle/>
          <a:p>
            <a:r>
              <a:rPr lang="it-IT" dirty="0" smtClean="0"/>
              <a:t>CORTECCIA PREFRONTALE </a:t>
            </a:r>
          </a:p>
          <a:p>
            <a:r>
              <a:rPr lang="it-IT" dirty="0" smtClean="0"/>
              <a:t>è l’ultima parte del cervello a maturare </a:t>
            </a:r>
          </a:p>
          <a:p>
            <a:r>
              <a:rPr lang="it-IT" dirty="0" smtClean="0"/>
              <a:t>il che può essere la ragione per cui gli adolescenti si cacciano spesso nei guai. </a:t>
            </a:r>
          </a:p>
          <a:p>
            <a:endParaRPr lang="it-IT" dirty="0" smtClean="0"/>
          </a:p>
        </p:txBody>
      </p:sp>
      <p:sp>
        <p:nvSpPr>
          <p:cNvPr id="6" name="Rettangolo 5"/>
          <p:cNvSpPr/>
          <p:nvPr/>
        </p:nvSpPr>
        <p:spPr>
          <a:xfrm>
            <a:off x="179512" y="4854059"/>
            <a:ext cx="8964488" cy="2031325"/>
          </a:xfrm>
          <a:prstGeom prst="rect">
            <a:avLst/>
          </a:prstGeom>
        </p:spPr>
        <p:txBody>
          <a:bodyPr wrap="square">
            <a:spAutoFit/>
          </a:bodyPr>
          <a:lstStyle/>
          <a:p>
            <a:r>
              <a:rPr lang="it-IT" dirty="0" smtClean="0"/>
              <a:t>AMIGDALA </a:t>
            </a:r>
          </a:p>
          <a:p>
            <a:r>
              <a:rPr lang="it-IT" dirty="0" smtClean="0"/>
              <a:t>Il centro emozionale del cervello, sede delle sensazioni primitive come la paura e la rabbia. Nell’elaborare l’informazione emozionale, gli adolescenti tendono a fare affidamento in modo più forte sull’amigdala. Gli adulti dipendono di più dalla razionale corteccia prefrontale, una parte del cervello che non è ancora sviluppata negli adolescenti. Questo può spiegare perché gli adolescenti spesso reagiscono più impulsivamente degli adulti. </a:t>
            </a:r>
            <a:endParaRPr lang="it-IT" dirty="0"/>
          </a:p>
        </p:txBody>
      </p:sp>
    </p:spTree>
    <p:extLst>
      <p:ext uri="{BB962C8B-B14F-4D97-AF65-F5344CB8AC3E}">
        <p14:creationId xmlns:p14="http://schemas.microsoft.com/office/powerpoint/2010/main" val="11225463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ROBY\Desktop\poggio mirteto paure dei bambini\IMG_5125.JPG"/>
          <p:cNvPicPr>
            <a:picLocks noChangeAspect="1" noChangeArrowheads="1"/>
          </p:cNvPicPr>
          <p:nvPr/>
        </p:nvPicPr>
        <p:blipFill>
          <a:blip r:embed="rId2" cstate="print"/>
          <a:srcRect/>
          <a:stretch>
            <a:fillRect/>
          </a:stretch>
        </p:blipFill>
        <p:spPr bwMode="auto">
          <a:xfrm>
            <a:off x="-59955" y="-16559"/>
            <a:ext cx="9203955" cy="6874559"/>
          </a:xfrm>
          <a:prstGeom prst="rect">
            <a:avLst/>
          </a:prstGeom>
          <a:noFill/>
        </p:spPr>
      </p:pic>
    </p:spTree>
    <p:extLst>
      <p:ext uri="{BB962C8B-B14F-4D97-AF65-F5344CB8AC3E}">
        <p14:creationId xmlns:p14="http://schemas.microsoft.com/office/powerpoint/2010/main" val="58500684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2860"/>
            <a:ext cx="8229600" cy="1143000"/>
          </a:xfrm>
        </p:spPr>
        <p:txBody>
          <a:bodyPr/>
          <a:lstStyle/>
          <a:p>
            <a:r>
              <a:rPr lang="it-IT" dirty="0" smtClean="0"/>
              <a:t>QUINDI in </a:t>
            </a:r>
            <a:r>
              <a:rPr lang="it-IT" dirty="0" err="1" smtClean="0"/>
              <a:t>adolescenza…</a:t>
            </a:r>
            <a:r>
              <a:rPr lang="it-IT" dirty="0" smtClean="0"/>
              <a:t>..</a:t>
            </a:r>
            <a:endParaRPr lang="it-IT" dirty="0"/>
          </a:p>
        </p:txBody>
      </p:sp>
      <p:sp>
        <p:nvSpPr>
          <p:cNvPr id="3" name="Segnaposto contenuto 2"/>
          <p:cNvSpPr>
            <a:spLocks noGrp="1"/>
          </p:cNvSpPr>
          <p:nvPr>
            <p:ph idx="1"/>
          </p:nvPr>
        </p:nvSpPr>
        <p:spPr>
          <a:xfrm>
            <a:off x="323528" y="1484784"/>
            <a:ext cx="8478684" cy="5184576"/>
          </a:xfrm>
          <a:solidFill>
            <a:schemeClr val="bg1"/>
          </a:solidFill>
        </p:spPr>
        <p:txBody>
          <a:bodyPr>
            <a:noAutofit/>
          </a:bodyPr>
          <a:lstStyle/>
          <a:p>
            <a:pPr algn="ctr">
              <a:lnSpc>
                <a:spcPct val="120000"/>
              </a:lnSpc>
              <a:buNone/>
            </a:pPr>
            <a:r>
              <a:rPr lang="it-IT" sz="2000" dirty="0" smtClean="0">
                <a:latin typeface="Times New Roman" pitchFamily="18" charset="0"/>
                <a:cs typeface="Times New Roman" pitchFamily="18" charset="0"/>
              </a:rPr>
              <a:t>La </a:t>
            </a:r>
            <a:r>
              <a:rPr lang="it-IT" sz="2400" b="1" u="sng" dirty="0">
                <a:solidFill>
                  <a:srgbClr val="FF0000"/>
                </a:solidFill>
                <a:latin typeface="Times New Roman" pitchFamily="18" charset="0"/>
                <a:cs typeface="Times New Roman" pitchFamily="18" charset="0"/>
              </a:rPr>
              <a:t>corteccia prefrontale</a:t>
            </a:r>
            <a:r>
              <a:rPr lang="it-IT" sz="2400" dirty="0">
                <a:solidFill>
                  <a:srgbClr val="FF0000"/>
                </a:solidFill>
                <a:latin typeface="Times New Roman" pitchFamily="18" charset="0"/>
                <a:cs typeface="Times New Roman" pitchFamily="18" charset="0"/>
              </a:rPr>
              <a:t>, </a:t>
            </a:r>
            <a:r>
              <a:rPr lang="it-IT" sz="2000" dirty="0">
                <a:latin typeface="Times New Roman" pitchFamily="18" charset="0"/>
                <a:cs typeface="Times New Roman" pitchFamily="18" charset="0"/>
              </a:rPr>
              <a:t>responsabile dell'inibizione di atteggiamenti inappropriati, </a:t>
            </a:r>
            <a:r>
              <a:rPr lang="it-IT" sz="2000" dirty="0" smtClean="0">
                <a:latin typeface="Times New Roman" pitchFamily="18" charset="0"/>
                <a:cs typeface="Times New Roman" pitchFamily="18" charset="0"/>
              </a:rPr>
              <a:t>deve </a:t>
            </a:r>
            <a:r>
              <a:rPr lang="it-IT" sz="2000" dirty="0">
                <a:latin typeface="Times New Roman" pitchFamily="18" charset="0"/>
                <a:cs typeface="Times New Roman" pitchFamily="18" charset="0"/>
              </a:rPr>
              <a:t>ancora svilupparsi </a:t>
            </a:r>
            <a:r>
              <a:rPr lang="it-IT" sz="2000" dirty="0" smtClean="0">
                <a:latin typeface="Times New Roman" pitchFamily="18" charset="0"/>
                <a:cs typeface="Times New Roman" pitchFamily="18" charset="0"/>
              </a:rPr>
              <a:t>completamente</a:t>
            </a:r>
          </a:p>
          <a:p>
            <a:pPr>
              <a:lnSpc>
                <a:spcPct val="120000"/>
              </a:lnSpc>
              <a:buNone/>
            </a:pPr>
            <a:endParaRPr lang="it-IT" sz="2000" dirty="0">
              <a:latin typeface="Times New Roman" pitchFamily="18" charset="0"/>
              <a:cs typeface="Times New Roman" pitchFamily="18" charset="0"/>
            </a:endParaRPr>
          </a:p>
          <a:p>
            <a:pPr algn="ctr">
              <a:lnSpc>
                <a:spcPct val="120000"/>
              </a:lnSpc>
              <a:buNone/>
            </a:pPr>
            <a:r>
              <a:rPr lang="it-IT" sz="2400" dirty="0" smtClean="0">
                <a:latin typeface="Times New Roman" pitchFamily="18" charset="0"/>
                <a:cs typeface="Times New Roman" pitchFamily="18" charset="0"/>
              </a:rPr>
              <a:t>Risultano critiche, pertanto, le competenze seguenti: </a:t>
            </a:r>
          </a:p>
          <a:p>
            <a:pPr algn="ctr">
              <a:lnSpc>
                <a:spcPct val="120000"/>
              </a:lnSpc>
              <a:buNone/>
            </a:pPr>
            <a:r>
              <a:rPr lang="it-IT" sz="2400" b="1" i="1" dirty="0" smtClean="0">
                <a:solidFill>
                  <a:srgbClr val="FF0000"/>
                </a:solidFill>
                <a:latin typeface="Times New Roman" pitchFamily="18" charset="0"/>
                <a:cs typeface="Times New Roman" pitchFamily="18" charset="0"/>
              </a:rPr>
              <a:t>Avere autoconsapevolezza di sé</a:t>
            </a:r>
          </a:p>
          <a:p>
            <a:pPr algn="ctr">
              <a:lnSpc>
                <a:spcPct val="120000"/>
              </a:lnSpc>
              <a:buNone/>
            </a:pPr>
            <a:r>
              <a:rPr lang="it-IT" sz="2400" b="1" i="1" dirty="0" smtClean="0">
                <a:solidFill>
                  <a:srgbClr val="FF0000"/>
                </a:solidFill>
                <a:latin typeface="Times New Roman" pitchFamily="18" charset="0"/>
                <a:cs typeface="Times New Roman" pitchFamily="18" charset="0"/>
              </a:rPr>
              <a:t>Prendere decisioni</a:t>
            </a:r>
          </a:p>
          <a:p>
            <a:pPr algn="ctr">
              <a:lnSpc>
                <a:spcPct val="120000"/>
              </a:lnSpc>
              <a:buNone/>
            </a:pPr>
            <a:r>
              <a:rPr lang="it-IT" sz="2400" b="1" i="1" dirty="0" smtClean="0">
                <a:solidFill>
                  <a:srgbClr val="FF0000"/>
                </a:solidFill>
                <a:latin typeface="Times New Roman" pitchFamily="18" charset="0"/>
                <a:cs typeface="Times New Roman" pitchFamily="18" charset="0"/>
              </a:rPr>
              <a:t>Organizzarsi </a:t>
            </a:r>
            <a:r>
              <a:rPr lang="it-IT" sz="2400" b="1" i="1" dirty="0">
                <a:solidFill>
                  <a:srgbClr val="FF0000"/>
                </a:solidFill>
                <a:latin typeface="Times New Roman" pitchFamily="18" charset="0"/>
                <a:cs typeface="Times New Roman" pitchFamily="18" charset="0"/>
              </a:rPr>
              <a:t>su cosa fare domani, o tra una settimana, un </a:t>
            </a:r>
            <a:r>
              <a:rPr lang="it-IT" sz="2400" b="1" i="1" dirty="0" smtClean="0">
                <a:solidFill>
                  <a:srgbClr val="FF0000"/>
                </a:solidFill>
                <a:latin typeface="Times New Roman" pitchFamily="18" charset="0"/>
                <a:cs typeface="Times New Roman" pitchFamily="18" charset="0"/>
              </a:rPr>
              <a:t>anno </a:t>
            </a:r>
          </a:p>
          <a:p>
            <a:pPr algn="ctr">
              <a:lnSpc>
                <a:spcPct val="120000"/>
              </a:lnSpc>
              <a:buNone/>
            </a:pPr>
            <a:r>
              <a:rPr lang="it-IT" sz="2400" b="1" i="1" dirty="0" smtClean="0">
                <a:solidFill>
                  <a:srgbClr val="FF0000"/>
                </a:solidFill>
                <a:latin typeface="Times New Roman" pitchFamily="18" charset="0"/>
                <a:cs typeface="Times New Roman" pitchFamily="18" charset="0"/>
              </a:rPr>
              <a:t>Inibire </a:t>
            </a:r>
            <a:r>
              <a:rPr lang="it-IT" sz="2400" b="1" i="1" dirty="0">
                <a:solidFill>
                  <a:srgbClr val="FF0000"/>
                </a:solidFill>
                <a:latin typeface="Times New Roman" pitchFamily="18" charset="0"/>
                <a:cs typeface="Times New Roman" pitchFamily="18" charset="0"/>
              </a:rPr>
              <a:t>atteggiamenti inappropriati</a:t>
            </a:r>
            <a:r>
              <a:rPr lang="it-IT" sz="2400" b="1" i="1" dirty="0" smtClean="0">
                <a:solidFill>
                  <a:srgbClr val="FF0000"/>
                </a:solidFill>
                <a:latin typeface="Times New Roman" pitchFamily="18" charset="0"/>
                <a:cs typeface="Times New Roman" pitchFamily="18" charset="0"/>
              </a:rPr>
              <a:t>,  </a:t>
            </a:r>
            <a:r>
              <a:rPr lang="it-IT" sz="2400" b="1" i="1" dirty="0">
                <a:solidFill>
                  <a:srgbClr val="FF0000"/>
                </a:solidFill>
                <a:latin typeface="Times New Roman" pitchFamily="18" charset="0"/>
                <a:cs typeface="Times New Roman" pitchFamily="18" charset="0"/>
              </a:rPr>
              <a:t>in modo da evitare di dire cose sgarbate o fare cose veramente </a:t>
            </a:r>
            <a:r>
              <a:rPr lang="it-IT" sz="2400" b="1" i="1" dirty="0" smtClean="0">
                <a:solidFill>
                  <a:srgbClr val="FF0000"/>
                </a:solidFill>
                <a:latin typeface="Times New Roman" pitchFamily="18" charset="0"/>
                <a:cs typeface="Times New Roman" pitchFamily="18" charset="0"/>
              </a:rPr>
              <a:t>stupide</a:t>
            </a:r>
          </a:p>
          <a:p>
            <a:pPr algn="ctr">
              <a:lnSpc>
                <a:spcPct val="120000"/>
              </a:lnSpc>
              <a:buNone/>
            </a:pPr>
            <a:r>
              <a:rPr lang="it-IT" sz="2400" b="1" i="1" dirty="0" smtClean="0">
                <a:solidFill>
                  <a:srgbClr val="FF0000"/>
                </a:solidFill>
                <a:latin typeface="Times New Roman" pitchFamily="18" charset="0"/>
                <a:cs typeface="Times New Roman" pitchFamily="18" charset="0"/>
              </a:rPr>
              <a:t>Capire, nell'interazione sociale,  </a:t>
            </a:r>
            <a:r>
              <a:rPr lang="it-IT" sz="2400" b="1" i="1" dirty="0">
                <a:solidFill>
                  <a:srgbClr val="FF0000"/>
                </a:solidFill>
                <a:latin typeface="Times New Roman" pitchFamily="18" charset="0"/>
                <a:cs typeface="Times New Roman" pitchFamily="18" charset="0"/>
              </a:rPr>
              <a:t>le altre persone </a:t>
            </a:r>
            <a:endParaRPr lang="it-IT" sz="2400" b="1" i="1" dirty="0" smtClean="0">
              <a:solidFill>
                <a:srgbClr val="FF0000"/>
              </a:solidFill>
              <a:latin typeface="Times New Roman" pitchFamily="18" charset="0"/>
              <a:cs typeface="Times New Roman" pitchFamily="18" charset="0"/>
            </a:endParaRPr>
          </a:p>
          <a:p>
            <a:pPr algn="ctr">
              <a:lnSpc>
                <a:spcPct val="120000"/>
              </a:lnSpc>
              <a:buNone/>
            </a:pPr>
            <a:r>
              <a:rPr lang="it-IT" sz="2400" b="1" i="1" dirty="0" smtClean="0">
                <a:solidFill>
                  <a:srgbClr val="FF0000"/>
                </a:solidFill>
                <a:latin typeface="Times New Roman" pitchFamily="18" charset="0"/>
                <a:cs typeface="Times New Roman" pitchFamily="18" charset="0"/>
              </a:rPr>
              <a:t> Controllarsi rispetto ad azioni a rischio</a:t>
            </a:r>
            <a:endParaRPr lang="it-IT" sz="2400" b="1" i="1" dirty="0">
              <a:solidFill>
                <a:srgbClr val="FF0000"/>
              </a:solidFill>
              <a:latin typeface="Times New Roman" pitchFamily="18" charset="0"/>
              <a:cs typeface="Times New Roman" pitchFamily="18" charset="0"/>
            </a:endParaRPr>
          </a:p>
          <a:p>
            <a:pPr>
              <a:lnSpc>
                <a:spcPct val="120000"/>
              </a:lnSpc>
              <a:buNone/>
            </a:pPr>
            <a:endParaRPr lang="it-IT" sz="2000" dirty="0" smtClean="0">
              <a:latin typeface="Times New Roman" pitchFamily="18" charset="0"/>
              <a:cs typeface="Times New Roman" pitchFamily="18" charset="0"/>
            </a:endParaRPr>
          </a:p>
          <a:p>
            <a:pPr>
              <a:lnSpc>
                <a:spcPct val="120000"/>
              </a:lnSpc>
            </a:pPr>
            <a:endParaRPr lang="it-IT" sz="2000" dirty="0">
              <a:latin typeface="Times New Roman" pitchFamily="18" charset="0"/>
              <a:cs typeface="Times New Roman" pitchFamily="18" charset="0"/>
            </a:endParaRPr>
          </a:p>
        </p:txBody>
      </p:sp>
    </p:spTree>
    <p:extLst>
      <p:ext uri="{BB962C8B-B14F-4D97-AF65-F5344CB8AC3E}">
        <p14:creationId xmlns:p14="http://schemas.microsoft.com/office/powerpoint/2010/main" val="19789866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Maturità a 25 anni</a:t>
            </a:r>
            <a:endParaRPr lang="it-IT" dirty="0"/>
          </a:p>
        </p:txBody>
      </p:sp>
      <p:sp>
        <p:nvSpPr>
          <p:cNvPr id="3" name="Segnaposto contenuto 2"/>
          <p:cNvSpPr>
            <a:spLocks noGrp="1"/>
          </p:cNvSpPr>
          <p:nvPr>
            <p:ph idx="1"/>
          </p:nvPr>
        </p:nvSpPr>
        <p:spPr/>
        <p:txBody>
          <a:bodyPr/>
          <a:lstStyle/>
          <a:p>
            <a:r>
              <a:rPr lang="it-IT" dirty="0" smtClean="0"/>
              <a:t>Alla luce di quanto si è appreso sullo sviluppo del cervello, sembra alquanto arbitrario che la società americana abbia deciso che un giovane, ragazzo o ragazza, sia pronto per guidare un’auto a 16 anni, per votare ed arruolarsi nell’Esercito a 18 e per bere alcool a 21 anni. </a:t>
            </a:r>
          </a:p>
          <a:p>
            <a:r>
              <a:rPr lang="it-IT" dirty="0" err="1" smtClean="0"/>
              <a:t>Giedd</a:t>
            </a:r>
            <a:r>
              <a:rPr lang="it-IT" dirty="0" smtClean="0"/>
              <a:t> dice che la miglior stima di quando il cervello è veramente maturo è 25 anni </a:t>
            </a:r>
            <a:endParaRPr lang="it-IT" dirty="0"/>
          </a:p>
        </p:txBody>
      </p:sp>
    </p:spTree>
    <p:extLst>
      <p:ext uri="{BB962C8B-B14F-4D97-AF65-F5344CB8AC3E}">
        <p14:creationId xmlns:p14="http://schemas.microsoft.com/office/powerpoint/2010/main" val="23395933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71406" y="0"/>
            <a:ext cx="8946884" cy="6857999"/>
          </a:xfrm>
          <a:prstGeom prst="rect">
            <a:avLst/>
          </a:prstGeom>
          <a:noFill/>
          <a:ln w="9525">
            <a:noFill/>
            <a:miter lim="800000"/>
            <a:headEnd/>
            <a:tailEnd/>
          </a:ln>
          <a:effectLst/>
        </p:spPr>
      </p:pic>
      <p:sp>
        <p:nvSpPr>
          <p:cNvPr id="2" name="Titolo 1"/>
          <p:cNvSpPr>
            <a:spLocks noGrp="1"/>
          </p:cNvSpPr>
          <p:nvPr>
            <p:ph type="title"/>
          </p:nvPr>
        </p:nvSpPr>
        <p:spPr>
          <a:xfrm>
            <a:off x="547710" y="571480"/>
            <a:ext cx="7239000" cy="5214966"/>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dirty="0" err="1" smtClean="0">
                <a:ln w="0"/>
                <a:solidFill>
                  <a:schemeClr val="tx1"/>
                </a:solidFill>
                <a:effectLst>
                  <a:reflection blurRad="12700" stA="50000" endPos="50000" dist="5000" dir="5400000" sy="-100000" rotWithShape="0"/>
                </a:effectLst>
              </a:rPr>
              <a:t>AdolescenzE</a:t>
            </a:r>
            <a:r>
              <a:rPr lang="it-IT" dirty="0" smtClean="0">
                <a:ln w="0"/>
                <a:solidFill>
                  <a:schemeClr val="tx1"/>
                </a:solidFill>
                <a:effectLst>
                  <a:reflection blurRad="12700" stA="50000" endPos="50000" dist="5000" dir="5400000" sy="-100000" rotWithShape="0"/>
                </a:effectLst>
              </a:rPr>
              <a:t/>
            </a:r>
            <a:br>
              <a:rPr lang="it-IT" dirty="0" smtClean="0">
                <a:ln w="0"/>
                <a:solidFill>
                  <a:schemeClr val="tx1"/>
                </a:solidFill>
                <a:effectLst>
                  <a:reflection blurRad="12700" stA="50000" endPos="50000" dist="5000" dir="5400000" sy="-100000" rotWithShape="0"/>
                </a:effectLst>
              </a:rPr>
            </a:br>
            <a:r>
              <a:rPr lang="it-IT" dirty="0" smtClean="0">
                <a:ln w="0"/>
                <a:solidFill>
                  <a:schemeClr val="tx1"/>
                </a:solidFill>
                <a:effectLst>
                  <a:reflection blurRad="12700" stA="50000" endPos="50000" dist="5000" dir="5400000" sy="-100000" rotWithShape="0"/>
                </a:effectLst>
              </a:rPr>
              <a:t/>
            </a:r>
            <a:br>
              <a:rPr lang="it-IT" dirty="0" smtClean="0">
                <a:ln w="0"/>
                <a:solidFill>
                  <a:schemeClr val="tx1"/>
                </a:solidFill>
                <a:effectLst>
                  <a:reflection blurRad="12700" stA="50000" endPos="50000" dist="5000" dir="5400000" sy="-100000" rotWithShape="0"/>
                </a:effectLst>
              </a:rPr>
            </a:br>
            <a:r>
              <a:rPr lang="it-IT" dirty="0" smtClean="0">
                <a:ln w="0"/>
                <a:solidFill>
                  <a:schemeClr val="tx1"/>
                </a:solidFill>
                <a:effectLst>
                  <a:reflection blurRad="12700" stA="50000" endPos="50000" dist="5000" dir="5400000" sy="-100000" rotWithShape="0"/>
                </a:effectLst>
              </a:rPr>
              <a:t>… sospesi …. </a:t>
            </a:r>
            <a:br>
              <a:rPr lang="it-IT" dirty="0" smtClean="0">
                <a:ln w="0"/>
                <a:solidFill>
                  <a:schemeClr val="tx1"/>
                </a:solidFill>
                <a:effectLst>
                  <a:reflection blurRad="12700" stA="50000" endPos="50000" dist="5000" dir="5400000" sy="-100000" rotWithShape="0"/>
                </a:effectLst>
              </a:rPr>
            </a:br>
            <a:r>
              <a:rPr lang="it-IT" dirty="0" smtClean="0">
                <a:ln w="0"/>
                <a:solidFill>
                  <a:schemeClr val="tx1"/>
                </a:solidFill>
                <a:effectLst>
                  <a:reflection blurRad="12700" stA="50000" endPos="50000" dist="5000" dir="5400000" sy="-100000" rotWithShape="0"/>
                </a:effectLst>
              </a:rPr>
              <a:t/>
            </a:r>
            <a:br>
              <a:rPr lang="it-IT" dirty="0" smtClean="0">
                <a:ln w="0"/>
                <a:solidFill>
                  <a:schemeClr val="tx1"/>
                </a:solidFill>
                <a:effectLst>
                  <a:reflection blurRad="12700" stA="50000" endPos="50000" dist="5000" dir="5400000" sy="-100000" rotWithShape="0"/>
                </a:effectLst>
              </a:rPr>
            </a:br>
            <a:r>
              <a:rPr lang="it-IT" i="1" dirty="0" smtClean="0">
                <a:ln w="0"/>
                <a:solidFill>
                  <a:schemeClr val="tx1"/>
                </a:solidFill>
                <a:effectLst>
                  <a:reflection blurRad="12700" stA="50000" endPos="50000" dist="5000" dir="5400000" sy="-100000" rotWithShape="0"/>
                </a:effectLst>
              </a:rPr>
              <a:t>tra un </a:t>
            </a:r>
            <a:r>
              <a:rPr lang="it-IT" i="1" u="sng" dirty="0" smtClean="0">
                <a:ln w="0"/>
                <a:solidFill>
                  <a:schemeClr val="tx1"/>
                </a:solidFill>
                <a:effectLst>
                  <a:reflection blurRad="12700" stA="50000" endPos="50000" dist="5000" dir="5400000" sy="-100000" rotWithShape="0"/>
                </a:effectLst>
              </a:rPr>
              <a:t>prima</a:t>
            </a:r>
            <a:r>
              <a:rPr lang="it-IT" i="1" dirty="0" smtClean="0">
                <a:ln w="0"/>
                <a:solidFill>
                  <a:schemeClr val="tx1"/>
                </a:solidFill>
                <a:effectLst>
                  <a:reflection blurRad="12700" stA="50000" endPos="50000" dist="5000" dir="5400000" sy="-100000" rotWithShape="0"/>
                </a:effectLst>
              </a:rPr>
              <a:t> ed un </a:t>
            </a:r>
            <a:r>
              <a:rPr lang="it-IT" i="1" u="sng" dirty="0" smtClean="0">
                <a:ln w="0"/>
                <a:solidFill>
                  <a:schemeClr val="tx1"/>
                </a:solidFill>
                <a:effectLst>
                  <a:reflection blurRad="12700" stA="50000" endPos="50000" dist="5000" dir="5400000" sy="-100000" rotWithShape="0"/>
                </a:effectLst>
              </a:rPr>
              <a:t>dopo</a:t>
            </a:r>
            <a:r>
              <a:rPr lang="it-IT" dirty="0" smtClean="0">
                <a:ln w="0"/>
                <a:solidFill>
                  <a:schemeClr val="tx1"/>
                </a:solidFill>
                <a:effectLst>
                  <a:reflection blurRad="12700" stA="50000" endPos="50000" dist="5000" dir="5400000" sy="-100000" rotWithShape="0"/>
                </a:effectLst>
              </a:rPr>
              <a:t/>
            </a:r>
            <a:br>
              <a:rPr lang="it-IT" dirty="0" smtClean="0">
                <a:ln w="0"/>
                <a:solidFill>
                  <a:schemeClr val="tx1"/>
                </a:solidFill>
                <a:effectLst>
                  <a:reflection blurRad="12700" stA="50000" endPos="50000" dist="5000" dir="5400000" sy="-100000" rotWithShape="0"/>
                </a:effectLst>
              </a:rPr>
            </a:br>
            <a:r>
              <a:rPr lang="it-IT" dirty="0" smtClean="0">
                <a:ln w="0"/>
                <a:solidFill>
                  <a:schemeClr val="tx1"/>
                </a:solidFill>
                <a:effectLst>
                  <a:reflection blurRad="12700" stA="50000" endPos="50000" dist="5000" dir="5400000" sy="-100000" rotWithShape="0"/>
                </a:effectLst>
              </a:rPr>
              <a:t/>
            </a:r>
            <a:br>
              <a:rPr lang="it-IT" dirty="0" smtClean="0">
                <a:ln w="0"/>
                <a:solidFill>
                  <a:schemeClr val="tx1"/>
                </a:solidFill>
                <a:effectLst>
                  <a:reflection blurRad="12700" stA="50000" endPos="50000" dist="5000" dir="5400000" sy="-100000" rotWithShape="0"/>
                </a:effectLst>
              </a:rPr>
            </a:br>
            <a:r>
              <a:rPr lang="it-IT" i="1" dirty="0" smtClean="0">
                <a:ln w="0"/>
                <a:solidFill>
                  <a:schemeClr val="tx1"/>
                </a:solidFill>
                <a:effectLst>
                  <a:reflection blurRad="12700" stA="50000" endPos="50000" dist="5000" dir="5400000" sy="-100000" rotWithShape="0"/>
                </a:effectLst>
              </a:rPr>
              <a:t>tra un </a:t>
            </a:r>
            <a:r>
              <a:rPr lang="it-IT" i="1" u="sng" dirty="0" smtClean="0">
                <a:ln w="0"/>
                <a:solidFill>
                  <a:schemeClr val="tx1"/>
                </a:solidFill>
                <a:effectLst>
                  <a:reflection blurRad="12700" stA="50000" endPos="50000" dist="5000" dir="5400000" sy="-100000" rotWithShape="0"/>
                </a:effectLst>
              </a:rPr>
              <a:t>passato</a:t>
            </a:r>
            <a:r>
              <a:rPr lang="it-IT" i="1" dirty="0" smtClean="0">
                <a:ln w="0"/>
                <a:solidFill>
                  <a:schemeClr val="tx1"/>
                </a:solidFill>
                <a:effectLst>
                  <a:reflection blurRad="12700" stA="50000" endPos="50000" dist="5000" dir="5400000" sy="-100000" rotWithShape="0"/>
                </a:effectLst>
              </a:rPr>
              <a:t> ed un </a:t>
            </a:r>
            <a:r>
              <a:rPr lang="it-IT" i="1" u="sng" dirty="0" smtClean="0">
                <a:ln w="0"/>
                <a:solidFill>
                  <a:schemeClr val="tx1"/>
                </a:solidFill>
                <a:effectLst>
                  <a:reflection blurRad="12700" stA="50000" endPos="50000" dist="5000" dir="5400000" sy="-100000" rotWithShape="0"/>
                </a:effectLst>
              </a:rPr>
              <a:t>presente</a:t>
            </a:r>
            <a:r>
              <a:rPr lang="it-IT" u="sng" dirty="0" smtClean="0">
                <a:ln w="0"/>
                <a:solidFill>
                  <a:schemeClr val="tx1"/>
                </a:solidFill>
                <a:effectLst>
                  <a:reflection blurRad="12700" stA="50000" endPos="50000" dist="5000" dir="5400000" sy="-100000" rotWithShape="0"/>
                </a:effectLst>
              </a:rPr>
              <a:t/>
            </a:r>
            <a:br>
              <a:rPr lang="it-IT" u="sng" dirty="0" smtClean="0">
                <a:ln w="0"/>
                <a:solidFill>
                  <a:schemeClr val="tx1"/>
                </a:solidFill>
                <a:effectLst>
                  <a:reflection blurRad="12700" stA="50000" endPos="50000" dist="5000" dir="5400000" sy="-100000" rotWithShape="0"/>
                </a:effectLst>
              </a:rPr>
            </a:br>
            <a:r>
              <a:rPr lang="it-IT" dirty="0" smtClean="0">
                <a:ln w="0"/>
                <a:solidFill>
                  <a:schemeClr val="tx1"/>
                </a:solidFill>
                <a:effectLst>
                  <a:reflection blurRad="12700" stA="50000" endPos="50000" dist="5000" dir="5400000" sy="-100000" rotWithShape="0"/>
                </a:effectLst>
              </a:rPr>
              <a:t/>
            </a:r>
            <a:br>
              <a:rPr lang="it-IT" dirty="0" smtClean="0">
                <a:ln w="0"/>
                <a:solidFill>
                  <a:schemeClr val="tx1"/>
                </a:solidFill>
                <a:effectLst>
                  <a:reflection blurRad="12700" stA="50000" endPos="50000" dist="5000" dir="5400000" sy="-100000" rotWithShape="0"/>
                </a:effectLst>
              </a:rPr>
            </a:br>
            <a:r>
              <a:rPr lang="it-IT" i="1" dirty="0" smtClean="0">
                <a:ln w="0"/>
                <a:solidFill>
                  <a:schemeClr val="tx1"/>
                </a:solidFill>
                <a:effectLst>
                  <a:reflection blurRad="12700" stA="50000" endPos="50000" dist="5000" dir="5400000" sy="-100000" rotWithShape="0"/>
                </a:effectLst>
              </a:rPr>
              <a:t>a volte in </a:t>
            </a:r>
            <a:r>
              <a:rPr lang="it-IT" i="1" dirty="0" err="1" smtClean="0">
                <a:ln w="0"/>
                <a:solidFill>
                  <a:schemeClr val="tx1"/>
                </a:solidFill>
                <a:effectLst>
                  <a:reflection blurRad="12700" stA="50000" endPos="50000" dist="5000" dir="5400000" sy="-100000" rotWithShape="0"/>
                </a:effectLst>
              </a:rPr>
              <a:t>difficolta’</a:t>
            </a:r>
            <a:r>
              <a:rPr lang="it-IT" i="1" dirty="0" smtClean="0">
                <a:ln w="0"/>
                <a:solidFill>
                  <a:schemeClr val="tx1"/>
                </a:solidFill>
                <a:effectLst>
                  <a:reflection blurRad="12700" stA="50000" endPos="50000" dist="5000" dir="5400000" sy="-100000" rotWithShape="0"/>
                </a:effectLst>
              </a:rPr>
              <a:t> ad immaginarsi un </a:t>
            </a:r>
            <a:r>
              <a:rPr lang="it-IT" i="1" u="sng" dirty="0" smtClean="0">
                <a:ln w="0"/>
                <a:solidFill>
                  <a:schemeClr val="tx1"/>
                </a:solidFill>
                <a:effectLst>
                  <a:reflection blurRad="12700" stA="50000" endPos="50000" dist="5000" dir="5400000" sy="-100000" rotWithShape="0"/>
                </a:effectLst>
              </a:rPr>
              <a:t>futuro</a:t>
            </a:r>
            <a:endParaRPr lang="it-IT" i="1" u="sng" dirty="0">
              <a:ln w="0"/>
              <a:solidFill>
                <a:schemeClr val="tx1"/>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2747723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625" y="642938"/>
            <a:ext cx="8229600" cy="714375"/>
          </a:xfrm>
        </p:spPr>
        <p:txBody>
          <a:bodyPr>
            <a:normAutofit fontScale="90000"/>
          </a:bodyPr>
          <a:lstStyle/>
          <a:p>
            <a:pPr algn="ctr">
              <a:defRPr/>
            </a:pPr>
            <a:r>
              <a:rPr lang="it-IT" sz="4800" b="1" dirty="0" smtClean="0">
                <a:solidFill>
                  <a:schemeClr val="accent5">
                    <a:lumMod val="75000"/>
                  </a:schemeClr>
                </a:solidFill>
              </a:rPr>
              <a:t>LETTERATURA ITALIANA</a:t>
            </a:r>
            <a:endParaRPr lang="it-IT" sz="4800" b="1" dirty="0">
              <a:solidFill>
                <a:schemeClr val="accent5">
                  <a:lumMod val="75000"/>
                </a:schemeClr>
              </a:solidFill>
            </a:endParaRPr>
          </a:p>
        </p:txBody>
      </p:sp>
      <p:sp>
        <p:nvSpPr>
          <p:cNvPr id="17411" name="Segnaposto contenuto 2"/>
          <p:cNvSpPr>
            <a:spLocks noGrp="1"/>
          </p:cNvSpPr>
          <p:nvPr>
            <p:ph idx="1"/>
          </p:nvPr>
        </p:nvSpPr>
        <p:spPr>
          <a:xfrm>
            <a:off x="357188" y="2708920"/>
            <a:ext cx="8329612" cy="3615680"/>
          </a:xfrm>
        </p:spPr>
        <p:txBody>
          <a:bodyPr/>
          <a:lstStyle/>
          <a:p>
            <a:pPr lvl="1" algn="just">
              <a:buFont typeface="Wingdings 2" pitchFamily="18" charset="2"/>
              <a:buNone/>
            </a:pPr>
            <a:endParaRPr lang="it-IT" b="1" dirty="0" smtClean="0">
              <a:solidFill>
                <a:schemeClr val="tx2"/>
              </a:solidFill>
            </a:endParaRPr>
          </a:p>
          <a:p>
            <a:pPr algn="ctr">
              <a:buFont typeface="Wingdings 2" pitchFamily="18" charset="2"/>
              <a:buNone/>
            </a:pPr>
            <a:r>
              <a:rPr lang="it-IT" sz="3200" b="1" dirty="0" smtClean="0">
                <a:solidFill>
                  <a:schemeClr val="tx2"/>
                </a:solidFill>
              </a:rPr>
              <a:t>CIAI di Milano, 2006:</a:t>
            </a:r>
          </a:p>
          <a:p>
            <a:pPr algn="ctr">
              <a:buFont typeface="Wingdings 2" pitchFamily="18" charset="2"/>
              <a:buNone/>
            </a:pPr>
            <a:endParaRPr lang="it-IT" sz="2000" b="1" dirty="0" smtClean="0">
              <a:solidFill>
                <a:schemeClr val="tx2"/>
              </a:solidFill>
            </a:endParaRPr>
          </a:p>
          <a:p>
            <a:pPr lvl="1" algn="just">
              <a:buFont typeface="Arial" charset="0"/>
              <a:buChar char="•"/>
            </a:pPr>
            <a:r>
              <a:rPr lang="it-IT" sz="3200" b="1" dirty="0" smtClean="0">
                <a:solidFill>
                  <a:schemeClr val="tx2"/>
                </a:solidFill>
              </a:rPr>
              <a:t>Maggiore incidenza di bocciature nel percorso scolastico; </a:t>
            </a:r>
          </a:p>
          <a:p>
            <a:pPr lvl="1" algn="just">
              <a:buFont typeface="Arial" charset="0"/>
              <a:buChar char="•"/>
            </a:pPr>
            <a:r>
              <a:rPr lang="it-IT" sz="3200" b="1" dirty="0" smtClean="0">
                <a:solidFill>
                  <a:schemeClr val="tx2"/>
                </a:solidFill>
              </a:rPr>
              <a:t>Nel lungo termine: 65,9% diploma; 14,8% laurea</a:t>
            </a:r>
          </a:p>
        </p:txBody>
      </p:sp>
    </p:spTree>
    <p:extLst>
      <p:ext uri="{BB962C8B-B14F-4D97-AF65-F5344CB8AC3E}">
        <p14:creationId xmlns:p14="http://schemas.microsoft.com/office/powerpoint/2010/main" val="34759436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ambini.guidone.it/wp-content/uploads/2011/04/bambina_piange-e1303124861491.jpg"/>
          <p:cNvPicPr>
            <a:picLocks noChangeAspect="1" noChangeArrowheads="1"/>
          </p:cNvPicPr>
          <p:nvPr/>
        </p:nvPicPr>
        <p:blipFill>
          <a:blip r:embed="rId2" cstate="print"/>
          <a:srcRect/>
          <a:stretch>
            <a:fillRect/>
          </a:stretch>
        </p:blipFill>
        <p:spPr bwMode="auto">
          <a:xfrm>
            <a:off x="611560" y="332656"/>
            <a:ext cx="7488832" cy="6339825"/>
          </a:xfrm>
          <a:prstGeom prst="rect">
            <a:avLst/>
          </a:prstGeom>
          <a:noFill/>
        </p:spPr>
      </p:pic>
    </p:spTree>
    <p:extLst>
      <p:ext uri="{BB962C8B-B14F-4D97-AF65-F5344CB8AC3E}">
        <p14:creationId xmlns:p14="http://schemas.microsoft.com/office/powerpoint/2010/main" val="8141999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dozione bambini - la mia adozione ( internazionale - Bulgaria).mp4">
            <a:hlinkClick r:id="" action="ppaction://media"/>
          </p:cNvPr>
          <p:cNvPicPr>
            <a:picLocks noRot="1" noChangeAspect="1"/>
          </p:cNvPicPr>
          <p:nvPr>
            <a:videoFile r:link="rId1"/>
          </p:nvPr>
        </p:nvPicPr>
        <p:blipFill>
          <a:blip r:embed="rId3" cstate="print"/>
          <a:stretch>
            <a:fillRect/>
          </a:stretch>
        </p:blipFill>
        <p:spPr>
          <a:xfrm>
            <a:off x="142844" y="116632"/>
            <a:ext cx="8858312" cy="6429421"/>
          </a:xfrm>
          <a:prstGeom prst="rect">
            <a:avLst/>
          </a:prstGeom>
        </p:spPr>
      </p:pic>
      <p:sp>
        <p:nvSpPr>
          <p:cNvPr id="2" name="Segnaposto contenuto 1"/>
          <p:cNvSpPr>
            <a:spLocks noGrp="1"/>
          </p:cNvSpPr>
          <p:nvPr>
            <p:ph idx="1"/>
          </p:nvPr>
        </p:nvSpPr>
        <p:spPr>
          <a:xfrm>
            <a:off x="428596" y="5572140"/>
            <a:ext cx="8229600" cy="876102"/>
          </a:xfrm>
        </p:spPr>
        <p:txBody>
          <a:bodyPr>
            <a:normAutofit fontScale="85000" lnSpcReduction="20000"/>
          </a:bodyPr>
          <a:lstStyle/>
          <a:p>
            <a:r>
              <a:rPr lang="it-IT" dirty="0" smtClean="0">
                <a:hlinkClick r:id="rId4" action="ppaction://hlinkfile"/>
              </a:rPr>
              <a:t>E:\MATERIALI GRUPPI\VIDEO\video origini\adozione bambini - la mia adozione ( internazionale - Bulgaria).mp4</a:t>
            </a:r>
            <a:endParaRPr lang="it-IT" dirty="0"/>
          </a:p>
        </p:txBody>
      </p:sp>
      <p:sp>
        <p:nvSpPr>
          <p:cNvPr id="5" name="CasellaDiTesto 4">
            <a:hlinkClick r:id="rId5" action="ppaction://hlinkfile"/>
          </p:cNvPr>
          <p:cNvSpPr txBox="1"/>
          <p:nvPr/>
        </p:nvSpPr>
        <p:spPr>
          <a:xfrm>
            <a:off x="285720" y="273586"/>
            <a:ext cx="5000660" cy="369332"/>
          </a:xfrm>
          <a:prstGeom prst="rect">
            <a:avLst/>
          </a:prstGeom>
          <a:solidFill>
            <a:schemeClr val="bg1"/>
          </a:solidFill>
        </p:spPr>
        <p:txBody>
          <a:bodyPr wrap="square" rtlCol="0">
            <a:spAutoFit/>
          </a:bodyPr>
          <a:lstStyle/>
          <a:p>
            <a:r>
              <a:rPr lang="it-IT" b="1" dirty="0" smtClean="0"/>
              <a:t>Video --- Il dolore del VUOTO</a:t>
            </a:r>
            <a:endParaRPr lang="it-IT" b="1" dirty="0"/>
          </a:p>
        </p:txBody>
      </p:sp>
    </p:spTree>
    <p:extLst>
      <p:ext uri="{BB962C8B-B14F-4D97-AF65-F5344CB8AC3E}">
        <p14:creationId xmlns:p14="http://schemas.microsoft.com/office/powerpoint/2010/main" val="592009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332656"/>
            <a:ext cx="7704667" cy="1981200"/>
          </a:xfrm>
        </p:spPr>
        <p:txBody>
          <a:bodyPr/>
          <a:lstStyle/>
          <a:p>
            <a:r>
              <a:rPr lang="it-IT" dirty="0" smtClean="0">
                <a:solidFill>
                  <a:srgbClr val="FF0000"/>
                </a:solidFill>
              </a:rPr>
              <a:t>Internet e l’’ideologia della trasparenza</a:t>
            </a:r>
            <a:endParaRPr lang="it-IT" dirty="0">
              <a:solidFill>
                <a:srgbClr val="FF0000"/>
              </a:solidFill>
            </a:endParaRPr>
          </a:p>
        </p:txBody>
      </p:sp>
      <p:sp>
        <p:nvSpPr>
          <p:cNvPr id="4" name="Segnaposto contenuto 2"/>
          <p:cNvSpPr txBox="1">
            <a:spLocks/>
          </p:cNvSpPr>
          <p:nvPr/>
        </p:nvSpPr>
        <p:spPr bwMode="auto">
          <a:xfrm>
            <a:off x="539552" y="2204864"/>
            <a:ext cx="8435280" cy="446449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rmAutofit/>
          </a:bodyPr>
          <a:lstStyle>
            <a:lvl1pPr marL="284163" indent="-284163" algn="l" rtl="0" eaLnBrk="1" fontAlgn="base" hangingPunct="1">
              <a:lnSpc>
                <a:spcPct val="80000"/>
              </a:lnSpc>
              <a:spcBef>
                <a:spcPct val="20000"/>
              </a:spcBef>
              <a:spcAft>
                <a:spcPct val="0"/>
              </a:spcAft>
              <a:buClr>
                <a:srgbClr val="000000"/>
              </a:buClr>
              <a:buFont typeface="Times" pitchFamily="-124" charset="0"/>
              <a:buChar char="•"/>
              <a:defRPr sz="3200">
                <a:solidFill>
                  <a:schemeClr val="tx1"/>
                </a:solidFill>
                <a:latin typeface="+mn-lt"/>
                <a:ea typeface="+mn-ea"/>
                <a:cs typeface="+mn-cs"/>
              </a:defRPr>
            </a:lvl1pPr>
            <a:lvl2pPr marL="747713" indent="-293688" algn="l" rtl="0" eaLnBrk="1" fontAlgn="base" hangingPunct="1">
              <a:lnSpc>
                <a:spcPct val="80000"/>
              </a:lnSpc>
              <a:spcBef>
                <a:spcPct val="20000"/>
              </a:spcBef>
              <a:spcAft>
                <a:spcPct val="0"/>
              </a:spcAft>
              <a:buClr>
                <a:srgbClr val="000000"/>
              </a:buClr>
              <a:buFont typeface="Times" pitchFamily="-124" charset="0"/>
              <a:buChar char="•"/>
              <a:defRPr kumimoji="1" sz="2800">
                <a:solidFill>
                  <a:schemeClr val="tx1"/>
                </a:solidFill>
                <a:latin typeface="+mn-lt"/>
                <a:ea typeface="+mn-ea"/>
              </a:defRPr>
            </a:lvl2pPr>
            <a:lvl3pPr marL="1144588" indent="-225425" algn="l" rtl="0" eaLnBrk="1" fontAlgn="base" hangingPunct="1">
              <a:lnSpc>
                <a:spcPct val="80000"/>
              </a:lnSpc>
              <a:spcBef>
                <a:spcPct val="20000"/>
              </a:spcBef>
              <a:spcAft>
                <a:spcPct val="0"/>
              </a:spcAft>
              <a:buClr>
                <a:srgbClr val="000000"/>
              </a:buClr>
              <a:buFont typeface="Times" pitchFamily="-124" charset="0"/>
              <a:buChar char="•"/>
              <a:defRPr kumimoji="1" sz="2400">
                <a:solidFill>
                  <a:schemeClr val="tx1"/>
                </a:solidFill>
                <a:latin typeface="+mn-lt"/>
                <a:ea typeface="+mn-ea"/>
              </a:defRPr>
            </a:lvl3pPr>
            <a:lvl4pPr marL="1598613" indent="-22701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4pPr>
            <a:lvl5pPr marL="19954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5pPr>
            <a:lvl6pPr marL="24526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6pPr>
            <a:lvl7pPr marL="29098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7pPr>
            <a:lvl8pPr marL="33670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8pPr>
            <a:lvl9pPr marL="3824288" indent="-169863" algn="l" rtl="0" eaLnBrk="1" fontAlgn="base" hangingPunct="1">
              <a:lnSpc>
                <a:spcPct val="80000"/>
              </a:lnSpc>
              <a:spcBef>
                <a:spcPct val="20000"/>
              </a:spcBef>
              <a:spcAft>
                <a:spcPct val="0"/>
              </a:spcAft>
              <a:buClr>
                <a:srgbClr val="000000"/>
              </a:buClr>
              <a:buFont typeface="Times" pitchFamily="-124" charset="0"/>
              <a:buChar char="•"/>
              <a:defRPr kumimoji="1" sz="2000">
                <a:solidFill>
                  <a:schemeClr val="tx1"/>
                </a:solidFill>
                <a:latin typeface="+mn-lt"/>
                <a:ea typeface="+mn-ea"/>
              </a:defRPr>
            </a:lvl9pPr>
          </a:lstStyle>
          <a:p>
            <a:pPr marL="0" indent="0">
              <a:spcBef>
                <a:spcPts val="0"/>
              </a:spcBef>
              <a:spcAft>
                <a:spcPts val="0"/>
              </a:spcAft>
              <a:buNone/>
            </a:pPr>
            <a:r>
              <a:rPr lang="it-IT" sz="2400" kern="0" spc="100" dirty="0" smtClean="0">
                <a:cs typeface="Times New Roman" panose="02020603050405020304" pitchFamily="18" charset="0"/>
              </a:rPr>
              <a:t>L’esaltazione </a:t>
            </a:r>
            <a:r>
              <a:rPr lang="it-IT" sz="2400" kern="0" spc="100" dirty="0">
                <a:cs typeface="Times New Roman" panose="02020603050405020304" pitchFamily="18" charset="0"/>
              </a:rPr>
              <a:t>della Verità. </a:t>
            </a:r>
            <a:endParaRPr lang="it-IT" sz="2400" kern="0" spc="100" dirty="0" smtClean="0">
              <a:cs typeface="Times New Roman" panose="02020603050405020304" pitchFamily="18" charset="0"/>
            </a:endParaRPr>
          </a:p>
          <a:p>
            <a:pPr marL="0" indent="0">
              <a:spcBef>
                <a:spcPts val="0"/>
              </a:spcBef>
              <a:spcAft>
                <a:spcPts val="0"/>
              </a:spcAft>
              <a:buNone/>
            </a:pPr>
            <a:r>
              <a:rPr lang="it-IT" sz="2400" kern="0" spc="100" dirty="0" smtClean="0">
                <a:cs typeface="Times New Roman" panose="02020603050405020304" pitchFamily="18" charset="0"/>
              </a:rPr>
              <a:t>Su </a:t>
            </a:r>
            <a:r>
              <a:rPr lang="it-IT" sz="2400" kern="0" spc="100" dirty="0">
                <a:cs typeface="Times New Roman" panose="02020603050405020304" pitchFamily="18" charset="0"/>
              </a:rPr>
              <a:t>Internet possiamo </a:t>
            </a:r>
            <a:r>
              <a:rPr lang="it-IT" sz="2400" b="1" i="1" kern="0" spc="100" dirty="0">
                <a:cs typeface="Times New Roman" panose="02020603050405020304" pitchFamily="18" charset="0"/>
              </a:rPr>
              <a:t>sapere le cose vere</a:t>
            </a:r>
            <a:r>
              <a:rPr lang="it-IT" sz="2400" kern="0" spc="100" dirty="0">
                <a:cs typeface="Times New Roman" panose="02020603050405020304" pitchFamily="18" charset="0"/>
              </a:rPr>
              <a:t> e </a:t>
            </a:r>
            <a:r>
              <a:rPr lang="it-IT" sz="2400" kern="0" spc="100" dirty="0" smtClean="0">
                <a:cs typeface="Times New Roman" panose="02020603050405020304" pitchFamily="18" charset="0"/>
              </a:rPr>
              <a:t>superare</a:t>
            </a:r>
          </a:p>
          <a:p>
            <a:pPr marL="0" indent="0">
              <a:spcBef>
                <a:spcPts val="0"/>
              </a:spcBef>
              <a:spcAft>
                <a:spcPts val="0"/>
              </a:spcAft>
              <a:buNone/>
            </a:pPr>
            <a:r>
              <a:rPr lang="it-IT" sz="2400" kern="0" spc="100" dirty="0" smtClean="0">
                <a:cs typeface="Times New Roman" panose="02020603050405020304" pitchFamily="18" charset="0"/>
              </a:rPr>
              <a:t> </a:t>
            </a:r>
            <a:r>
              <a:rPr lang="it-IT" sz="2400" kern="0" spc="100" dirty="0">
                <a:cs typeface="Times New Roman" panose="02020603050405020304" pitchFamily="18" charset="0"/>
              </a:rPr>
              <a:t>ogni intermediario che limita il nostro bisogno di sapere. </a:t>
            </a:r>
            <a:endParaRPr lang="it-IT" sz="2400" kern="0" spc="100" dirty="0" smtClean="0">
              <a:cs typeface="Times New Roman" panose="02020603050405020304" pitchFamily="18" charset="0"/>
            </a:endParaRPr>
          </a:p>
          <a:p>
            <a:pPr marL="0" indent="0">
              <a:spcBef>
                <a:spcPts val="0"/>
              </a:spcBef>
              <a:spcAft>
                <a:spcPts val="0"/>
              </a:spcAft>
              <a:buNone/>
            </a:pPr>
            <a:endParaRPr lang="it-IT" sz="2400" kern="0" spc="100" dirty="0" smtClean="0">
              <a:cs typeface="Times New Roman" panose="02020603050405020304" pitchFamily="18" charset="0"/>
            </a:endParaRPr>
          </a:p>
          <a:p>
            <a:pPr marL="0" indent="0">
              <a:spcBef>
                <a:spcPts val="0"/>
              </a:spcBef>
              <a:spcAft>
                <a:spcPts val="0"/>
              </a:spcAft>
              <a:buNone/>
            </a:pPr>
            <a:r>
              <a:rPr lang="it-IT" sz="2400" kern="0" spc="100" dirty="0" smtClean="0">
                <a:cs typeface="Times New Roman" panose="02020603050405020304" pitchFamily="18" charset="0"/>
              </a:rPr>
              <a:t>Tutto </a:t>
            </a:r>
            <a:r>
              <a:rPr lang="it-IT" sz="2400" kern="0" spc="100" dirty="0">
                <a:cs typeface="Times New Roman" panose="02020603050405020304" pitchFamily="18" charset="0"/>
              </a:rPr>
              <a:t>questo è assolutamente falso. </a:t>
            </a:r>
            <a:endParaRPr lang="it-IT" sz="2400" kern="0" spc="100" dirty="0" smtClean="0">
              <a:cs typeface="Times New Roman" panose="02020603050405020304" pitchFamily="18" charset="0"/>
            </a:endParaRPr>
          </a:p>
          <a:p>
            <a:pPr marL="0" indent="0">
              <a:spcBef>
                <a:spcPts val="0"/>
              </a:spcBef>
              <a:spcAft>
                <a:spcPts val="0"/>
              </a:spcAft>
              <a:buNone/>
            </a:pPr>
            <a:r>
              <a:rPr lang="it-IT" sz="2400" kern="0" spc="100" dirty="0" smtClean="0">
                <a:cs typeface="Times New Roman" panose="02020603050405020304" pitchFamily="18" charset="0"/>
              </a:rPr>
              <a:t>Ma </a:t>
            </a:r>
            <a:r>
              <a:rPr lang="it-IT" sz="2400" kern="0" spc="100" dirty="0">
                <a:cs typeface="Times New Roman" panose="02020603050405020304" pitchFamily="18" charset="0"/>
              </a:rPr>
              <a:t>l’ideologia della trasparenza, che sta alla base Internet, </a:t>
            </a:r>
            <a:r>
              <a:rPr lang="it-IT" sz="2400" b="1" kern="0" spc="100" dirty="0">
                <a:cs typeface="Times New Roman" panose="02020603050405020304" pitchFamily="18" charset="0"/>
              </a:rPr>
              <a:t>ci porta a pensare che grazie al web potremmo soddisfare la nostra fame di Verità</a:t>
            </a:r>
          </a:p>
          <a:p>
            <a:pPr marL="0" indent="0">
              <a:spcBef>
                <a:spcPts val="0"/>
              </a:spcBef>
              <a:spcAft>
                <a:spcPts val="0"/>
              </a:spcAft>
              <a:buNone/>
            </a:pPr>
            <a:endParaRPr lang="it-IT" sz="2400" kern="0" spc="100" dirty="0">
              <a:cs typeface="Times New Roman" panose="02020603050405020304" pitchFamily="18" charset="0"/>
            </a:endParaRPr>
          </a:p>
          <a:p>
            <a:pPr marL="0" indent="0">
              <a:spcBef>
                <a:spcPts val="0"/>
              </a:spcBef>
              <a:spcAft>
                <a:spcPts val="0"/>
              </a:spcAft>
              <a:buNone/>
            </a:pPr>
            <a:r>
              <a:rPr lang="it-IT" sz="2400" kern="0" spc="100" dirty="0">
                <a:cs typeface="Times New Roman" panose="02020603050405020304" pitchFamily="18" charset="0"/>
              </a:rPr>
              <a:t>Alberto Rossetti in https://albertorossetti.com/2014/11/17/adozione-internet-e-nuove-tecnologie-un-percorso-complicato/</a:t>
            </a:r>
          </a:p>
          <a:p>
            <a:pPr marL="0" indent="0" algn="ctr">
              <a:spcBef>
                <a:spcPts val="0"/>
              </a:spcBef>
              <a:spcAft>
                <a:spcPts val="0"/>
              </a:spcAft>
              <a:buFont typeface="Times" pitchFamily="-124" charset="0"/>
              <a:buNone/>
            </a:pPr>
            <a:endParaRPr lang="it-IT" sz="2400" kern="0" spc="100" dirty="0" smtClean="0"/>
          </a:p>
          <a:p>
            <a:pPr marL="0" indent="0" algn="ctr">
              <a:spcBef>
                <a:spcPts val="0"/>
              </a:spcBef>
              <a:spcAft>
                <a:spcPts val="0"/>
              </a:spcAft>
              <a:buFont typeface="Times" pitchFamily="-124" charset="0"/>
              <a:buNone/>
            </a:pPr>
            <a:endParaRPr lang="it-IT" sz="2400" kern="0" spc="100" dirty="0"/>
          </a:p>
        </p:txBody>
      </p:sp>
    </p:spTree>
    <p:extLst>
      <p:ext uri="{BB962C8B-B14F-4D97-AF65-F5344CB8AC3E}">
        <p14:creationId xmlns:p14="http://schemas.microsoft.com/office/powerpoint/2010/main" val="24529141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Alla ricerca dei genitori biologici">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67" y="1916832"/>
            <a:ext cx="6456717" cy="4842539"/>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1"/>
          <p:cNvSpPr txBox="1">
            <a:spLocks/>
          </p:cNvSpPr>
          <p:nvPr/>
        </p:nvSpPr>
        <p:spPr>
          <a:xfrm>
            <a:off x="179512" y="332656"/>
            <a:ext cx="8856984" cy="1143000"/>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2pPr>
            <a:lvl3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3pPr>
            <a:lvl4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4pPr>
            <a:lvl5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5pPr>
            <a:lvl6pPr marL="4572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6pPr>
            <a:lvl7pPr marL="9144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7pPr>
            <a:lvl8pPr marL="13716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8pPr>
            <a:lvl9pPr marL="18288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9pPr>
          </a:lstStyle>
          <a:p>
            <a:r>
              <a:rPr lang="it-IT" sz="3000" kern="0" dirty="0" smtClean="0"/>
              <a:t>ESTIMITA’ </a:t>
            </a:r>
            <a:br>
              <a:rPr lang="it-IT" sz="3000" kern="0" dirty="0" smtClean="0"/>
            </a:br>
            <a:r>
              <a:rPr lang="it-IT" sz="3000" kern="0" dirty="0" smtClean="0"/>
              <a:t>Esternalizzazione della propria intimità</a:t>
            </a:r>
            <a:br>
              <a:rPr lang="it-IT" sz="3000" kern="0" dirty="0" smtClean="0"/>
            </a:br>
            <a:r>
              <a:rPr lang="it-IT" sz="3000" kern="0" dirty="0" smtClean="0"/>
              <a:t>(</a:t>
            </a:r>
            <a:r>
              <a:rPr lang="it-IT" sz="3000" kern="0" dirty="0" err="1" smtClean="0"/>
              <a:t>sergè</a:t>
            </a:r>
            <a:r>
              <a:rPr lang="it-IT" sz="3000" kern="0" dirty="0" smtClean="0"/>
              <a:t> </a:t>
            </a:r>
            <a:r>
              <a:rPr lang="it-IT" sz="3000" kern="0" dirty="0" err="1" smtClean="0"/>
              <a:t>Tisseron</a:t>
            </a:r>
            <a:r>
              <a:rPr lang="it-IT" sz="3000" kern="0" dirty="0" smtClean="0"/>
              <a:t>)</a:t>
            </a:r>
            <a:endParaRPr lang="it-IT" sz="3000" kern="0" dirty="0"/>
          </a:p>
        </p:txBody>
      </p:sp>
    </p:spTree>
    <p:extLst>
      <p:ext uri="{BB962C8B-B14F-4D97-AF65-F5344CB8AC3E}">
        <p14:creationId xmlns:p14="http://schemas.microsoft.com/office/powerpoint/2010/main" val="33598635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27584" y="2420888"/>
            <a:ext cx="7772400" cy="2459360"/>
          </a:xfrm>
          <a:solidFill>
            <a:schemeClr val="bg1"/>
          </a:solidFill>
        </p:spPr>
        <p:txBody>
          <a:bodyPr/>
          <a:lstStyle/>
          <a:p>
            <a:pPr marL="0" indent="0">
              <a:buNone/>
            </a:pPr>
            <a:r>
              <a:rPr lang="it-IT" dirty="0" smtClean="0"/>
              <a:t>Uno studio olandese ci dice che sopra </a:t>
            </a:r>
            <a:r>
              <a:rPr lang="it-IT" dirty="0"/>
              <a:t>i 13 anni, un ragazzo adottato su 3 stabilisce un contatto online con la famiglia biologica.</a:t>
            </a:r>
          </a:p>
        </p:txBody>
      </p:sp>
    </p:spTree>
    <p:extLst>
      <p:ext uri="{BB962C8B-B14F-4D97-AF65-F5344CB8AC3E}">
        <p14:creationId xmlns:p14="http://schemas.microsoft.com/office/powerpoint/2010/main" val="39505227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Confusione … problemi scolastici </a:t>
            </a:r>
            <a:endParaRPr lang="it-IT" dirty="0"/>
          </a:p>
        </p:txBody>
      </p:sp>
      <p:sp>
        <p:nvSpPr>
          <p:cNvPr id="3" name="Segnaposto contenuto 2"/>
          <p:cNvSpPr>
            <a:spLocks noGrp="1"/>
          </p:cNvSpPr>
          <p:nvPr>
            <p:ph idx="1"/>
          </p:nvPr>
        </p:nvSpPr>
        <p:spPr/>
        <p:txBody>
          <a:bodyPr/>
          <a:lstStyle/>
          <a:p>
            <a:pPr marL="0" indent="0">
              <a:buNone/>
            </a:pPr>
            <a:r>
              <a:rPr lang="it-IT" dirty="0" smtClean="0"/>
              <a:t>Consuelo, che nei due anni precedenti aveva fatto grande sforzi per inserirsi in un mondo nuovo fatto di amicizie, di scuola etc. ….. Improvvisamente va male a scuola. </a:t>
            </a:r>
          </a:p>
          <a:p>
            <a:pPr marL="0" indent="0">
              <a:buNone/>
            </a:pPr>
            <a:r>
              <a:rPr lang="it-IT" dirty="0" smtClean="0"/>
              <a:t>Mi dice: </a:t>
            </a:r>
            <a:r>
              <a:rPr lang="it-IT" i="1" dirty="0" smtClean="0"/>
              <a:t>«io non riesco proprio più a farmi entrare in testa niente. E’ come se non capissi quello che mi spiegano o quello che leggo. Mi impegno, vorrei riuscire. Ma non capisco più niente!»</a:t>
            </a:r>
            <a:endParaRPr lang="it-IT" i="1" dirty="0"/>
          </a:p>
        </p:txBody>
      </p:sp>
      <p:sp>
        <p:nvSpPr>
          <p:cNvPr id="4" name="CasellaDiTesto 3"/>
          <p:cNvSpPr txBox="1"/>
          <p:nvPr/>
        </p:nvSpPr>
        <p:spPr>
          <a:xfrm>
            <a:off x="4499992" y="6248400"/>
            <a:ext cx="4320480" cy="369332"/>
          </a:xfrm>
          <a:prstGeom prst="rect">
            <a:avLst/>
          </a:prstGeom>
          <a:noFill/>
        </p:spPr>
        <p:txBody>
          <a:bodyPr wrap="square" rtlCol="0">
            <a:spAutoFit/>
          </a:bodyPr>
          <a:lstStyle/>
          <a:p>
            <a:r>
              <a:rPr lang="it-IT" dirty="0" smtClean="0"/>
              <a:t>Aveva ripreso contatti …..</a:t>
            </a:r>
            <a:endParaRPr lang="it-IT" dirty="0"/>
          </a:p>
        </p:txBody>
      </p:sp>
    </p:spTree>
    <p:extLst>
      <p:ext uri="{BB962C8B-B14F-4D97-AF65-F5344CB8AC3E}">
        <p14:creationId xmlns:p14="http://schemas.microsoft.com/office/powerpoint/2010/main" val="10986693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01101" y="7640"/>
            <a:ext cx="7704667" cy="1981200"/>
          </a:xfrm>
        </p:spPr>
        <p:txBody>
          <a:bodyPr/>
          <a:lstStyle/>
          <a:p>
            <a:r>
              <a:rPr lang="it-IT" dirty="0" smtClean="0"/>
              <a:t>Effetti collaterali</a:t>
            </a:r>
            <a:endParaRPr lang="it-IT" dirty="0"/>
          </a:p>
        </p:txBody>
      </p:sp>
      <p:sp>
        <p:nvSpPr>
          <p:cNvPr id="3" name="Segnaposto contenuto 2"/>
          <p:cNvSpPr>
            <a:spLocks noGrp="1"/>
          </p:cNvSpPr>
          <p:nvPr>
            <p:ph idx="1"/>
          </p:nvPr>
        </p:nvSpPr>
        <p:spPr>
          <a:xfrm>
            <a:off x="1001102" y="3408552"/>
            <a:ext cx="7704667" cy="3332816"/>
          </a:xfrm>
          <a:solidFill>
            <a:schemeClr val="bg1"/>
          </a:solidFill>
        </p:spPr>
        <p:txBody>
          <a:bodyPr>
            <a:normAutofit fontScale="47500" lnSpcReduction="20000"/>
          </a:bodyPr>
          <a:lstStyle/>
          <a:p>
            <a:pPr marL="0" indent="0">
              <a:lnSpc>
                <a:spcPct val="170000"/>
              </a:lnSpc>
              <a:spcBef>
                <a:spcPts val="0"/>
              </a:spcBef>
              <a:buNone/>
            </a:pPr>
            <a:r>
              <a:rPr lang="it-IT" i="1" dirty="0" smtClean="0"/>
              <a:t>«Ho cercato su </a:t>
            </a:r>
            <a:r>
              <a:rPr lang="it-IT" i="1" dirty="0" err="1" smtClean="0"/>
              <a:t>facebook</a:t>
            </a:r>
            <a:r>
              <a:rPr lang="it-IT" i="1" dirty="0" smtClean="0"/>
              <a:t> mia zia. Lei ci ha tenuto per  circa un anno, prima di andare in istituto. E volevo rivedere le mie cugine. Non ho mai voluto cercare mia madre. Lei mi fa paura.</a:t>
            </a:r>
          </a:p>
          <a:p>
            <a:pPr marL="0" indent="0">
              <a:lnSpc>
                <a:spcPct val="170000"/>
              </a:lnSpc>
              <a:spcBef>
                <a:spcPts val="0"/>
              </a:spcBef>
              <a:buNone/>
            </a:pPr>
            <a:r>
              <a:rPr lang="it-IT" i="1" dirty="0" smtClean="0"/>
              <a:t>Però un giorno ha messo un commento sotto una foto nel profilo di mia zia. Diceva: «sono tanto orgogliosa di te, figlia mia». Mi sono sentita violentata. Come si permetteva di dire ‘figliai?’ e come si permetteva di dare un giudizio su di me? Quello che sono io non ha niente a che fare con lei…. </a:t>
            </a:r>
          </a:p>
          <a:p>
            <a:pPr marL="0" indent="0">
              <a:lnSpc>
                <a:spcPct val="170000"/>
              </a:lnSpc>
              <a:spcBef>
                <a:spcPts val="0"/>
              </a:spcBef>
              <a:buNone/>
            </a:pPr>
            <a:r>
              <a:rPr lang="it-IT" i="1" dirty="0" smtClean="0"/>
              <a:t>Ho paura. Che dici, quanto costa il biglietto aereo? Lei non ha tanti soldi, ma ho paura che possa venire qui» </a:t>
            </a:r>
            <a:endParaRPr lang="it-IT" i="1" dirty="0"/>
          </a:p>
        </p:txBody>
      </p:sp>
      <p:sp>
        <p:nvSpPr>
          <p:cNvPr id="4" name="CasellaDiTesto 3"/>
          <p:cNvSpPr txBox="1"/>
          <p:nvPr/>
        </p:nvSpPr>
        <p:spPr>
          <a:xfrm>
            <a:off x="942287" y="1988840"/>
            <a:ext cx="8094209" cy="1200329"/>
          </a:xfrm>
          <a:prstGeom prst="rect">
            <a:avLst/>
          </a:prstGeom>
          <a:noFill/>
        </p:spPr>
        <p:txBody>
          <a:bodyPr wrap="square" rtlCol="0">
            <a:spAutoFit/>
          </a:bodyPr>
          <a:lstStyle/>
          <a:p>
            <a:r>
              <a:rPr lang="it-IT" dirty="0" smtClean="0"/>
              <a:t>Consuelo, adottata da 2 anni all’età di 13 anni, insieme alla sorella di 9 anni. Vengono dal Brasile. Inserite in istituto perché il padre è morto e la madre è spesso in carcere. I parenti se ne sono presi cura per un lungo periodo, poi le hanno inserite in istituto con la speranza di poterle vedere adottate. </a:t>
            </a:r>
            <a:endParaRPr lang="it-IT" dirty="0"/>
          </a:p>
        </p:txBody>
      </p:sp>
    </p:spTree>
    <p:extLst>
      <p:ext uri="{BB962C8B-B14F-4D97-AF65-F5344CB8AC3E}">
        <p14:creationId xmlns:p14="http://schemas.microsoft.com/office/powerpoint/2010/main" val="34533209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179986"/>
            <a:ext cx="8072494" cy="677246"/>
          </a:xfrm>
          <a:solidFill>
            <a:schemeClr val="bg1"/>
          </a:solidFill>
        </p:spPr>
        <p:txBody>
          <a:bodyPr>
            <a:normAutofit fontScale="90000"/>
          </a:bodyPr>
          <a:lstStyle/>
          <a:p>
            <a:r>
              <a:rPr lang="it-IT" dirty="0" smtClean="0">
                <a:solidFill>
                  <a:schemeClr val="bg2">
                    <a:lumMod val="25000"/>
                  </a:schemeClr>
                </a:solidFill>
              </a:rPr>
              <a:t>Raccontare(</a:t>
            </a:r>
            <a:r>
              <a:rPr lang="it-IT" dirty="0" err="1" smtClean="0">
                <a:solidFill>
                  <a:schemeClr val="bg2">
                    <a:lumMod val="25000"/>
                  </a:schemeClr>
                </a:solidFill>
              </a:rPr>
              <a:t>rsi</a:t>
            </a:r>
            <a:r>
              <a:rPr lang="it-IT" dirty="0" smtClean="0">
                <a:solidFill>
                  <a:schemeClr val="bg2">
                    <a:lumMod val="25000"/>
                  </a:schemeClr>
                </a:solidFill>
              </a:rPr>
              <a:t>) la propria storia</a:t>
            </a:r>
            <a:endParaRPr lang="it-IT" dirty="0">
              <a:solidFill>
                <a:schemeClr val="bg2">
                  <a:lumMod val="25000"/>
                </a:schemeClr>
              </a:solidFill>
            </a:endParaRPr>
          </a:p>
        </p:txBody>
      </p:sp>
      <p:sp>
        <p:nvSpPr>
          <p:cNvPr id="3" name="Segnaposto contenuto 2"/>
          <p:cNvSpPr>
            <a:spLocks noGrp="1"/>
          </p:cNvSpPr>
          <p:nvPr>
            <p:ph idx="1"/>
          </p:nvPr>
        </p:nvSpPr>
        <p:spPr>
          <a:xfrm>
            <a:off x="107504" y="836712"/>
            <a:ext cx="8640960" cy="2714644"/>
          </a:xfrm>
        </p:spPr>
        <p:txBody>
          <a:bodyPr>
            <a:normAutofit/>
          </a:bodyPr>
          <a:lstStyle/>
          <a:p>
            <a:pPr>
              <a:buNone/>
            </a:pPr>
            <a:r>
              <a:rPr lang="it-IT" sz="2000" dirty="0" smtClean="0"/>
              <a:t>Un proverbio ebraico dice che Dio ha creato l’uomo per sentirgli raccontare storie. </a:t>
            </a:r>
          </a:p>
          <a:p>
            <a:pPr>
              <a:buNone/>
            </a:pPr>
            <a:r>
              <a:rPr lang="it-IT" sz="2000" dirty="0" smtClean="0"/>
              <a:t>Solo chi ha una storia può raccontarla. </a:t>
            </a:r>
          </a:p>
          <a:p>
            <a:pPr>
              <a:buNone/>
            </a:pPr>
            <a:r>
              <a:rPr lang="it-IT" sz="2000" dirty="0" smtClean="0"/>
              <a:t>Il bambino racconta la storia di papà e mamma, l’adolescente la sua, la sua unicità da scoprire e incollarsi addosso</a:t>
            </a:r>
            <a:endParaRPr lang="it-IT" sz="2000" dirty="0"/>
          </a:p>
        </p:txBody>
      </p:sp>
      <p:pic>
        <p:nvPicPr>
          <p:cNvPr id="8193" name="Picture 1"/>
          <p:cNvPicPr>
            <a:picLocks noChangeAspect="1" noChangeArrowheads="1"/>
          </p:cNvPicPr>
          <p:nvPr/>
        </p:nvPicPr>
        <p:blipFill>
          <a:blip r:embed="rId2" cstate="print"/>
          <a:srcRect/>
          <a:stretch>
            <a:fillRect/>
          </a:stretch>
        </p:blipFill>
        <p:spPr bwMode="auto">
          <a:xfrm>
            <a:off x="142844" y="2924945"/>
            <a:ext cx="4734972" cy="3575890"/>
          </a:xfrm>
          <a:prstGeom prst="rect">
            <a:avLst/>
          </a:prstGeom>
          <a:noFill/>
          <a:ln w="9525">
            <a:noFill/>
            <a:miter lim="800000"/>
            <a:headEnd/>
            <a:tailEnd/>
          </a:ln>
          <a:effectLst/>
        </p:spPr>
      </p:pic>
      <p:sp>
        <p:nvSpPr>
          <p:cNvPr id="8" name="CasellaDiTesto 7"/>
          <p:cNvSpPr txBox="1"/>
          <p:nvPr/>
        </p:nvSpPr>
        <p:spPr>
          <a:xfrm>
            <a:off x="214282" y="6488692"/>
            <a:ext cx="2928958" cy="369332"/>
          </a:xfrm>
          <a:prstGeom prst="rect">
            <a:avLst/>
          </a:prstGeom>
          <a:noFill/>
        </p:spPr>
        <p:txBody>
          <a:bodyPr wrap="square" rtlCol="0">
            <a:spAutoFit/>
          </a:bodyPr>
          <a:lstStyle/>
          <a:p>
            <a:r>
              <a:rPr lang="it-IT" b="1" dirty="0" smtClean="0"/>
              <a:t> Nadia </a:t>
            </a:r>
            <a:r>
              <a:rPr lang="it-IT" b="1" dirty="0" err="1" smtClean="0"/>
              <a:t>Magnabosco</a:t>
            </a:r>
            <a:endParaRPr lang="it-IT" dirty="0"/>
          </a:p>
        </p:txBody>
      </p:sp>
      <p:sp>
        <p:nvSpPr>
          <p:cNvPr id="4" name="CasellaDiTesto 3"/>
          <p:cNvSpPr txBox="1"/>
          <p:nvPr/>
        </p:nvSpPr>
        <p:spPr>
          <a:xfrm>
            <a:off x="5026434" y="4702911"/>
            <a:ext cx="3960440" cy="923330"/>
          </a:xfrm>
          <a:prstGeom prst="rect">
            <a:avLst/>
          </a:prstGeom>
          <a:solidFill>
            <a:schemeClr val="bg1"/>
          </a:solidFill>
        </p:spPr>
        <p:txBody>
          <a:bodyPr wrap="square" rtlCol="0">
            <a:spAutoFit/>
          </a:bodyPr>
          <a:lstStyle/>
          <a:p>
            <a:r>
              <a:rPr lang="it-IT" dirty="0" smtClean="0"/>
              <a:t>Mettere i pezzi della propria storia insieme, in una sequenza logica, coerente, comprensibile</a:t>
            </a:r>
            <a:endParaRPr lang="it-IT" dirty="0"/>
          </a:p>
        </p:txBody>
      </p:sp>
      <p:sp>
        <p:nvSpPr>
          <p:cNvPr id="9" name="CasellaDiTesto 8"/>
          <p:cNvSpPr txBox="1"/>
          <p:nvPr/>
        </p:nvSpPr>
        <p:spPr>
          <a:xfrm>
            <a:off x="2771800" y="2291388"/>
            <a:ext cx="6215074" cy="1569660"/>
          </a:xfrm>
          <a:prstGeom prst="rect">
            <a:avLst/>
          </a:prstGeom>
          <a:solidFill>
            <a:schemeClr val="bg1"/>
          </a:solidFill>
        </p:spPr>
        <p:txBody>
          <a:bodyPr wrap="square" rtlCol="0">
            <a:spAutoFit/>
          </a:bodyPr>
          <a:lstStyle/>
          <a:p>
            <a:pPr algn="ctr"/>
            <a:r>
              <a:rPr lang="it-IT" sz="4800" u="sng" dirty="0" smtClean="0">
                <a:solidFill>
                  <a:schemeClr val="bg2">
                    <a:lumMod val="25000"/>
                  </a:schemeClr>
                </a:solidFill>
                <a:latin typeface="Bodoni MT Black" pitchFamily="18" charset="0"/>
              </a:rPr>
              <a:t>CONFUSIONE</a:t>
            </a:r>
            <a:r>
              <a:rPr lang="it-IT" sz="4800" dirty="0" smtClean="0">
                <a:solidFill>
                  <a:schemeClr val="bg2">
                    <a:lumMod val="25000"/>
                  </a:schemeClr>
                </a:solidFill>
                <a:latin typeface="Bodoni MT Black" pitchFamily="18" charset="0"/>
              </a:rPr>
              <a:t>, alla ricerca di </a:t>
            </a:r>
            <a:r>
              <a:rPr lang="it-IT" sz="4800" dirty="0" err="1" smtClean="0">
                <a:solidFill>
                  <a:schemeClr val="bg2">
                    <a:lumMod val="25000"/>
                  </a:schemeClr>
                </a:solidFill>
                <a:latin typeface="Bodoni MT Black" pitchFamily="18" charset="0"/>
              </a:rPr>
              <a:t>Sè</a:t>
            </a:r>
            <a:endParaRPr lang="it-IT" sz="4800" dirty="0">
              <a:solidFill>
                <a:schemeClr val="bg2">
                  <a:lumMod val="25000"/>
                </a:schemeClr>
              </a:solidFill>
              <a:latin typeface="Bodoni MT Black" pitchFamily="18" charset="0"/>
            </a:endParaRPr>
          </a:p>
        </p:txBody>
      </p:sp>
    </p:spTree>
    <p:extLst>
      <p:ext uri="{BB962C8B-B14F-4D97-AF65-F5344CB8AC3E}">
        <p14:creationId xmlns:p14="http://schemas.microsoft.com/office/powerpoint/2010/main" val="361829927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Oscillare ….</a:t>
            </a:r>
            <a:endParaRPr lang="it-IT" dirty="0"/>
          </a:p>
        </p:txBody>
      </p:sp>
      <p:pic>
        <p:nvPicPr>
          <p:cNvPr id="4" name="Immagine 3"/>
          <p:cNvPicPr>
            <a:picLocks noChangeAspect="1"/>
          </p:cNvPicPr>
          <p:nvPr/>
        </p:nvPicPr>
        <p:blipFill>
          <a:blip r:embed="rId2"/>
          <a:stretch>
            <a:fillRect/>
          </a:stretch>
        </p:blipFill>
        <p:spPr>
          <a:xfrm>
            <a:off x="395536" y="1771544"/>
            <a:ext cx="8470389" cy="4177735"/>
          </a:xfrm>
          <a:prstGeom prst="rect">
            <a:avLst/>
          </a:prstGeom>
        </p:spPr>
      </p:pic>
      <p:sp>
        <p:nvSpPr>
          <p:cNvPr id="5" name="CasellaDiTesto 4"/>
          <p:cNvSpPr txBox="1"/>
          <p:nvPr/>
        </p:nvSpPr>
        <p:spPr>
          <a:xfrm>
            <a:off x="4905193" y="5968223"/>
            <a:ext cx="3744416" cy="369332"/>
          </a:xfrm>
          <a:prstGeom prst="rect">
            <a:avLst/>
          </a:prstGeom>
          <a:noFill/>
        </p:spPr>
        <p:txBody>
          <a:bodyPr wrap="square" rtlCol="0">
            <a:spAutoFit/>
          </a:bodyPr>
          <a:lstStyle/>
          <a:p>
            <a:r>
              <a:rPr lang="it-IT" dirty="0" smtClean="0"/>
              <a:t>(O. Greco 2006)</a:t>
            </a:r>
            <a:endParaRPr lang="it-IT" dirty="0"/>
          </a:p>
        </p:txBody>
      </p:sp>
    </p:spTree>
    <p:extLst>
      <p:ext uri="{BB962C8B-B14F-4D97-AF65-F5344CB8AC3E}">
        <p14:creationId xmlns:p14="http://schemas.microsoft.com/office/powerpoint/2010/main" val="34695514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29058" y="149625"/>
            <a:ext cx="5000644" cy="6494085"/>
          </a:xfrm>
          <a:prstGeom prst="rect">
            <a:avLst/>
          </a:prstGeom>
        </p:spPr>
        <p:txBody>
          <a:bodyPr wrap="square">
            <a:spAutoFit/>
          </a:bodyPr>
          <a:lstStyle/>
          <a:p>
            <a:r>
              <a:rPr lang="it-IT" sz="3200" dirty="0"/>
              <a:t>“Ognuno di noi ha una</a:t>
            </a:r>
          </a:p>
          <a:p>
            <a:r>
              <a:rPr lang="it-IT" sz="3200" dirty="0"/>
              <a:t>storia del proprio</a:t>
            </a:r>
          </a:p>
          <a:p>
            <a:r>
              <a:rPr lang="it-IT" sz="3200" dirty="0"/>
              <a:t>vissuto, un racconto</a:t>
            </a:r>
          </a:p>
          <a:p>
            <a:r>
              <a:rPr lang="it-IT" sz="3200" dirty="0"/>
              <a:t>interiore, la cui</a:t>
            </a:r>
          </a:p>
          <a:p>
            <a:r>
              <a:rPr lang="it-IT" sz="3200" u="sng" dirty="0"/>
              <a:t>continuità</a:t>
            </a:r>
            <a:r>
              <a:rPr lang="it-IT" sz="3200" dirty="0"/>
              <a:t>, il cui senso</a:t>
            </a:r>
          </a:p>
          <a:p>
            <a:r>
              <a:rPr lang="it-IT" sz="3200" dirty="0"/>
              <a:t>è la nostra vita. </a:t>
            </a:r>
            <a:endParaRPr lang="it-IT" sz="3200" dirty="0" smtClean="0"/>
          </a:p>
          <a:p>
            <a:r>
              <a:rPr lang="it-IT" sz="3200" dirty="0" smtClean="0"/>
              <a:t>Si potrebbe </a:t>
            </a:r>
            <a:r>
              <a:rPr lang="it-IT" sz="3200" dirty="0"/>
              <a:t>dire che</a:t>
            </a:r>
          </a:p>
          <a:p>
            <a:r>
              <a:rPr lang="it-IT" sz="3200" dirty="0"/>
              <a:t>ognuno di noi</a:t>
            </a:r>
          </a:p>
          <a:p>
            <a:r>
              <a:rPr lang="it-IT" sz="3200" dirty="0"/>
              <a:t>costruisce e vive un</a:t>
            </a:r>
          </a:p>
          <a:p>
            <a:r>
              <a:rPr lang="it-IT" sz="3200" dirty="0"/>
              <a:t>‘racconto’ e che questo</a:t>
            </a:r>
          </a:p>
          <a:p>
            <a:r>
              <a:rPr lang="it-IT" sz="3200" dirty="0"/>
              <a:t>racconto è noi stessi, la</a:t>
            </a:r>
          </a:p>
          <a:p>
            <a:r>
              <a:rPr lang="it-IT" sz="3200" dirty="0"/>
              <a:t>nostra </a:t>
            </a:r>
            <a:r>
              <a:rPr lang="it-IT" sz="3200" b="1" dirty="0">
                <a:solidFill>
                  <a:srgbClr val="984204"/>
                </a:solidFill>
                <a:effectLst>
                  <a:outerShdw blurRad="38100" dist="38100" dir="2700000" algn="tl">
                    <a:srgbClr val="000000">
                      <a:alpha val="43137"/>
                    </a:srgbClr>
                  </a:outerShdw>
                </a:effectLst>
              </a:rPr>
              <a:t>identità</a:t>
            </a:r>
            <a:r>
              <a:rPr lang="it-IT" sz="3200" dirty="0"/>
              <a:t>.”</a:t>
            </a:r>
          </a:p>
          <a:p>
            <a:r>
              <a:rPr lang="it-IT" sz="3200" dirty="0"/>
              <a:t>(Oliver Sacks)</a:t>
            </a:r>
          </a:p>
        </p:txBody>
      </p:sp>
      <p:sp>
        <p:nvSpPr>
          <p:cNvPr id="3" name="CasellaDiTesto 2"/>
          <p:cNvSpPr txBox="1"/>
          <p:nvPr/>
        </p:nvSpPr>
        <p:spPr>
          <a:xfrm>
            <a:off x="142844" y="857232"/>
            <a:ext cx="3643338" cy="2800767"/>
          </a:xfrm>
          <a:prstGeom prst="rect">
            <a:avLst/>
          </a:prstGeom>
          <a:noFill/>
        </p:spPr>
        <p:txBody>
          <a:bodyPr wrap="square" rtlCol="0">
            <a:spAutoFit/>
          </a:bodyPr>
          <a:lstStyle/>
          <a:p>
            <a:pPr algn="ctr"/>
            <a:r>
              <a:rPr lang="it-IT" sz="4400" i="1" u="sng" dirty="0" smtClean="0">
                <a:solidFill>
                  <a:srgbClr val="C00000"/>
                </a:solidFill>
                <a:latin typeface="Arial Black" pitchFamily="34" charset="0"/>
              </a:rPr>
              <a:t>Continuità</a:t>
            </a:r>
            <a:r>
              <a:rPr lang="it-IT" sz="4400" i="1" dirty="0" smtClean="0">
                <a:solidFill>
                  <a:srgbClr val="C00000"/>
                </a:solidFill>
                <a:latin typeface="Arial Black" pitchFamily="34" charset="0"/>
              </a:rPr>
              <a:t> </a:t>
            </a:r>
          </a:p>
          <a:p>
            <a:pPr algn="ctr"/>
            <a:r>
              <a:rPr lang="it-IT" sz="4400" i="1" dirty="0" smtClean="0">
                <a:solidFill>
                  <a:srgbClr val="C00000"/>
                </a:solidFill>
                <a:latin typeface="Arial Black" pitchFamily="34" charset="0"/>
              </a:rPr>
              <a:t>nella </a:t>
            </a:r>
          </a:p>
          <a:p>
            <a:pPr algn="ctr"/>
            <a:r>
              <a:rPr lang="it-IT" sz="4400" i="1" u="sng" dirty="0" smtClean="0">
                <a:solidFill>
                  <a:srgbClr val="C00000"/>
                </a:solidFill>
                <a:latin typeface="Arial Black" pitchFamily="34" charset="0"/>
              </a:rPr>
              <a:t>narrazione</a:t>
            </a:r>
            <a:r>
              <a:rPr lang="it-IT" sz="4400" i="1" dirty="0" smtClean="0">
                <a:solidFill>
                  <a:srgbClr val="C00000"/>
                </a:solidFill>
                <a:latin typeface="Arial Black" pitchFamily="34" charset="0"/>
              </a:rPr>
              <a:t> </a:t>
            </a:r>
          </a:p>
          <a:p>
            <a:pPr algn="ctr"/>
            <a:r>
              <a:rPr lang="it-IT" sz="4400" i="1" dirty="0" smtClean="0">
                <a:solidFill>
                  <a:srgbClr val="C00000"/>
                </a:solidFill>
                <a:latin typeface="Arial Black" pitchFamily="34" charset="0"/>
              </a:rPr>
              <a:t>di </a:t>
            </a:r>
            <a:r>
              <a:rPr lang="it-IT" sz="4400" i="1" dirty="0" err="1" smtClean="0">
                <a:solidFill>
                  <a:srgbClr val="C00000"/>
                </a:solidFill>
                <a:latin typeface="Arial Black" pitchFamily="34" charset="0"/>
              </a:rPr>
              <a:t>sè</a:t>
            </a:r>
            <a:endParaRPr lang="it-IT" sz="4400" i="1" dirty="0">
              <a:solidFill>
                <a:srgbClr val="C00000"/>
              </a:solidFill>
              <a:latin typeface="Arial Black" pitchFamily="34" charset="0"/>
            </a:endParaRPr>
          </a:p>
        </p:txBody>
      </p:sp>
      <p:sp>
        <p:nvSpPr>
          <p:cNvPr id="4" name="CasellaDiTesto 3"/>
          <p:cNvSpPr txBox="1"/>
          <p:nvPr/>
        </p:nvSpPr>
        <p:spPr>
          <a:xfrm>
            <a:off x="357158" y="4786322"/>
            <a:ext cx="3214710" cy="1938992"/>
          </a:xfrm>
          <a:prstGeom prst="rect">
            <a:avLst/>
          </a:prstGeom>
          <a:solidFill>
            <a:schemeClr val="accent2"/>
          </a:solidFill>
        </p:spPr>
        <p:txBody>
          <a:bodyPr wrap="square" rtlCol="0">
            <a:spAutoFit/>
          </a:bodyPr>
          <a:lstStyle/>
          <a:p>
            <a:r>
              <a:rPr lang="it-IT" sz="4000" dirty="0" smtClean="0">
                <a:solidFill>
                  <a:schemeClr val="bg1"/>
                </a:solidFill>
              </a:rPr>
              <a:t>Ma all’interno di relazioni significative</a:t>
            </a:r>
            <a:endParaRPr lang="it-IT" sz="4000" dirty="0">
              <a:solidFill>
                <a:schemeClr val="bg1"/>
              </a:solidFill>
            </a:endParaRPr>
          </a:p>
        </p:txBody>
      </p:sp>
      <p:sp>
        <p:nvSpPr>
          <p:cNvPr id="5" name="Figura a mano libera 4"/>
          <p:cNvSpPr/>
          <p:nvPr/>
        </p:nvSpPr>
        <p:spPr>
          <a:xfrm>
            <a:off x="3714744" y="4002657"/>
            <a:ext cx="4191707" cy="1215783"/>
          </a:xfrm>
          <a:custGeom>
            <a:avLst/>
            <a:gdLst>
              <a:gd name="connsiteX0" fmla="*/ 2738022 w 4191707"/>
              <a:gd name="connsiteY0" fmla="*/ 138022 h 1215783"/>
              <a:gd name="connsiteX1" fmla="*/ 753947 w 4191707"/>
              <a:gd name="connsiteY1" fmla="*/ 120769 h 1215783"/>
              <a:gd name="connsiteX2" fmla="*/ 46581 w 4191707"/>
              <a:gd name="connsiteY2" fmla="*/ 172528 h 1215783"/>
              <a:gd name="connsiteX3" fmla="*/ 12075 w 4191707"/>
              <a:gd name="connsiteY3" fmla="*/ 224286 h 1215783"/>
              <a:gd name="connsiteX4" fmla="*/ 63834 w 4191707"/>
              <a:gd name="connsiteY4" fmla="*/ 483079 h 1215783"/>
              <a:gd name="connsiteX5" fmla="*/ 150098 w 4191707"/>
              <a:gd name="connsiteY5" fmla="*/ 655607 h 1215783"/>
              <a:gd name="connsiteX6" fmla="*/ 236362 w 4191707"/>
              <a:gd name="connsiteY6" fmla="*/ 793630 h 1215783"/>
              <a:gd name="connsiteX7" fmla="*/ 253615 w 4191707"/>
              <a:gd name="connsiteY7" fmla="*/ 845388 h 1215783"/>
              <a:gd name="connsiteX8" fmla="*/ 408890 w 4191707"/>
              <a:gd name="connsiteY8" fmla="*/ 983411 h 1215783"/>
              <a:gd name="connsiteX9" fmla="*/ 598671 w 4191707"/>
              <a:gd name="connsiteY9" fmla="*/ 1035169 h 1215783"/>
              <a:gd name="connsiteX10" fmla="*/ 788452 w 4191707"/>
              <a:gd name="connsiteY10" fmla="*/ 1052422 h 1215783"/>
              <a:gd name="connsiteX11" fmla="*/ 926475 w 4191707"/>
              <a:gd name="connsiteY11" fmla="*/ 1069675 h 1215783"/>
              <a:gd name="connsiteX12" fmla="*/ 1012739 w 4191707"/>
              <a:gd name="connsiteY12" fmla="*/ 1086928 h 1215783"/>
              <a:gd name="connsiteX13" fmla="*/ 1789117 w 4191707"/>
              <a:gd name="connsiteY13" fmla="*/ 1104181 h 1215783"/>
              <a:gd name="connsiteX14" fmla="*/ 2168679 w 4191707"/>
              <a:gd name="connsiteY14" fmla="*/ 931652 h 1215783"/>
              <a:gd name="connsiteX15" fmla="*/ 2116920 w 4191707"/>
              <a:gd name="connsiteY15" fmla="*/ 879894 h 1215783"/>
              <a:gd name="connsiteX16" fmla="*/ 2082415 w 4191707"/>
              <a:gd name="connsiteY16" fmla="*/ 776377 h 1215783"/>
              <a:gd name="connsiteX17" fmla="*/ 2065162 w 4191707"/>
              <a:gd name="connsiteY17" fmla="*/ 724618 h 1215783"/>
              <a:gd name="connsiteX18" fmla="*/ 2116920 w 4191707"/>
              <a:gd name="connsiteY18" fmla="*/ 690113 h 1215783"/>
              <a:gd name="connsiteX19" fmla="*/ 2168679 w 4191707"/>
              <a:gd name="connsiteY19" fmla="*/ 672860 h 1215783"/>
              <a:gd name="connsiteX20" fmla="*/ 2772528 w 4191707"/>
              <a:gd name="connsiteY20" fmla="*/ 690113 h 1215783"/>
              <a:gd name="connsiteX21" fmla="*/ 3014068 w 4191707"/>
              <a:gd name="connsiteY21" fmla="*/ 741871 h 1215783"/>
              <a:gd name="connsiteX22" fmla="*/ 3238354 w 4191707"/>
              <a:gd name="connsiteY22" fmla="*/ 776377 h 1215783"/>
              <a:gd name="connsiteX23" fmla="*/ 3290113 w 4191707"/>
              <a:gd name="connsiteY23" fmla="*/ 793630 h 1215783"/>
              <a:gd name="connsiteX24" fmla="*/ 3410883 w 4191707"/>
              <a:gd name="connsiteY24" fmla="*/ 810883 h 1215783"/>
              <a:gd name="connsiteX25" fmla="*/ 3479894 w 4191707"/>
              <a:gd name="connsiteY25" fmla="*/ 845388 h 1215783"/>
              <a:gd name="connsiteX26" fmla="*/ 3997479 w 4191707"/>
              <a:gd name="connsiteY26" fmla="*/ 828135 h 1215783"/>
              <a:gd name="connsiteX27" fmla="*/ 4049237 w 4191707"/>
              <a:gd name="connsiteY27" fmla="*/ 793630 h 1215783"/>
              <a:gd name="connsiteX28" fmla="*/ 4118249 w 4191707"/>
              <a:gd name="connsiteY28" fmla="*/ 690113 h 1215783"/>
              <a:gd name="connsiteX29" fmla="*/ 4135502 w 4191707"/>
              <a:gd name="connsiteY29" fmla="*/ 276045 h 1215783"/>
              <a:gd name="connsiteX30" fmla="*/ 4014732 w 4191707"/>
              <a:gd name="connsiteY30" fmla="*/ 207034 h 1215783"/>
              <a:gd name="connsiteX31" fmla="*/ 3755939 w 4191707"/>
              <a:gd name="connsiteY31" fmla="*/ 103517 h 1215783"/>
              <a:gd name="connsiteX32" fmla="*/ 3686928 w 4191707"/>
              <a:gd name="connsiteY32" fmla="*/ 69011 h 1215783"/>
              <a:gd name="connsiteX33" fmla="*/ 3514400 w 4191707"/>
              <a:gd name="connsiteY33" fmla="*/ 34505 h 1215783"/>
              <a:gd name="connsiteX34" fmla="*/ 3462641 w 4191707"/>
              <a:gd name="connsiteY34" fmla="*/ 17252 h 1215783"/>
              <a:gd name="connsiteX35" fmla="*/ 3307366 w 4191707"/>
              <a:gd name="connsiteY35" fmla="*/ 0 h 1215783"/>
              <a:gd name="connsiteX36" fmla="*/ 2858792 w 4191707"/>
              <a:gd name="connsiteY36" fmla="*/ 17252 h 1215783"/>
              <a:gd name="connsiteX37" fmla="*/ 2755275 w 4191707"/>
              <a:gd name="connsiteY37" fmla="*/ 34505 h 1215783"/>
              <a:gd name="connsiteX38" fmla="*/ 2651758 w 4191707"/>
              <a:gd name="connsiteY38" fmla="*/ 69011 h 1215783"/>
              <a:gd name="connsiteX39" fmla="*/ 2600000 w 4191707"/>
              <a:gd name="connsiteY39" fmla="*/ 103517 h 1215783"/>
              <a:gd name="connsiteX40" fmla="*/ 2565494 w 4191707"/>
              <a:gd name="connsiteY40" fmla="*/ 155275 h 121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91707" h="1215783">
                <a:moveTo>
                  <a:pt x="2738022" y="138022"/>
                </a:moveTo>
                <a:lnTo>
                  <a:pt x="753947" y="120769"/>
                </a:lnTo>
                <a:cubicBezTo>
                  <a:pt x="125778" y="120769"/>
                  <a:pt x="301645" y="44994"/>
                  <a:pt x="46581" y="172528"/>
                </a:cubicBezTo>
                <a:cubicBezTo>
                  <a:pt x="35079" y="189781"/>
                  <a:pt x="13454" y="203597"/>
                  <a:pt x="12075" y="224286"/>
                </a:cubicBezTo>
                <a:cubicBezTo>
                  <a:pt x="0" y="405409"/>
                  <a:pt x="212" y="387646"/>
                  <a:pt x="63834" y="483079"/>
                </a:cubicBezTo>
                <a:cubicBezTo>
                  <a:pt x="107432" y="613875"/>
                  <a:pt x="76516" y="557498"/>
                  <a:pt x="150098" y="655607"/>
                </a:cubicBezTo>
                <a:cubicBezTo>
                  <a:pt x="191160" y="778795"/>
                  <a:pt x="154340" y="738948"/>
                  <a:pt x="236362" y="793630"/>
                </a:cubicBezTo>
                <a:cubicBezTo>
                  <a:pt x="242113" y="810883"/>
                  <a:pt x="242450" y="831033"/>
                  <a:pt x="253615" y="845388"/>
                </a:cubicBezTo>
                <a:cubicBezTo>
                  <a:pt x="274239" y="871905"/>
                  <a:pt x="357982" y="960785"/>
                  <a:pt x="408890" y="983411"/>
                </a:cubicBezTo>
                <a:cubicBezTo>
                  <a:pt x="459041" y="1005701"/>
                  <a:pt x="542195" y="1028110"/>
                  <a:pt x="598671" y="1035169"/>
                </a:cubicBezTo>
                <a:cubicBezTo>
                  <a:pt x="661702" y="1043048"/>
                  <a:pt x="725280" y="1045772"/>
                  <a:pt x="788452" y="1052422"/>
                </a:cubicBezTo>
                <a:cubicBezTo>
                  <a:pt x="834563" y="1057276"/>
                  <a:pt x="880648" y="1062625"/>
                  <a:pt x="926475" y="1069675"/>
                </a:cubicBezTo>
                <a:cubicBezTo>
                  <a:pt x="955458" y="1074134"/>
                  <a:pt x="983438" y="1085756"/>
                  <a:pt x="1012739" y="1086928"/>
                </a:cubicBezTo>
                <a:cubicBezTo>
                  <a:pt x="1271389" y="1097274"/>
                  <a:pt x="1530324" y="1098430"/>
                  <a:pt x="1789117" y="1104181"/>
                </a:cubicBezTo>
                <a:cubicBezTo>
                  <a:pt x="2078208" y="1091612"/>
                  <a:pt x="2263390" y="1215783"/>
                  <a:pt x="2168679" y="931652"/>
                </a:cubicBezTo>
                <a:cubicBezTo>
                  <a:pt x="2160963" y="908505"/>
                  <a:pt x="2134173" y="897147"/>
                  <a:pt x="2116920" y="879894"/>
                </a:cubicBezTo>
                <a:lnTo>
                  <a:pt x="2082415" y="776377"/>
                </a:lnTo>
                <a:lnTo>
                  <a:pt x="2065162" y="724618"/>
                </a:lnTo>
                <a:cubicBezTo>
                  <a:pt x="2082415" y="713116"/>
                  <a:pt x="2098374" y="699386"/>
                  <a:pt x="2116920" y="690113"/>
                </a:cubicBezTo>
                <a:cubicBezTo>
                  <a:pt x="2133186" y="681980"/>
                  <a:pt x="2150493" y="672860"/>
                  <a:pt x="2168679" y="672860"/>
                </a:cubicBezTo>
                <a:cubicBezTo>
                  <a:pt x="2370044" y="672860"/>
                  <a:pt x="2571245" y="684362"/>
                  <a:pt x="2772528" y="690113"/>
                </a:cubicBezTo>
                <a:cubicBezTo>
                  <a:pt x="3167658" y="746561"/>
                  <a:pt x="2614399" y="661937"/>
                  <a:pt x="3014068" y="741871"/>
                </a:cubicBezTo>
                <a:cubicBezTo>
                  <a:pt x="3088241" y="756705"/>
                  <a:pt x="3163592" y="764875"/>
                  <a:pt x="3238354" y="776377"/>
                </a:cubicBezTo>
                <a:cubicBezTo>
                  <a:pt x="3255607" y="782128"/>
                  <a:pt x="3272280" y="790063"/>
                  <a:pt x="3290113" y="793630"/>
                </a:cubicBezTo>
                <a:cubicBezTo>
                  <a:pt x="3329989" y="801605"/>
                  <a:pt x="3371650" y="800183"/>
                  <a:pt x="3410883" y="810883"/>
                </a:cubicBezTo>
                <a:cubicBezTo>
                  <a:pt x="3435696" y="817650"/>
                  <a:pt x="3456890" y="833886"/>
                  <a:pt x="3479894" y="845388"/>
                </a:cubicBezTo>
                <a:cubicBezTo>
                  <a:pt x="3652422" y="839637"/>
                  <a:pt x="3825564" y="843764"/>
                  <a:pt x="3997479" y="828135"/>
                </a:cubicBezTo>
                <a:cubicBezTo>
                  <a:pt x="4018129" y="826258"/>
                  <a:pt x="4035583" y="809235"/>
                  <a:pt x="4049237" y="793630"/>
                </a:cubicBezTo>
                <a:cubicBezTo>
                  <a:pt x="4076546" y="762420"/>
                  <a:pt x="4118249" y="690113"/>
                  <a:pt x="4118249" y="690113"/>
                </a:cubicBezTo>
                <a:cubicBezTo>
                  <a:pt x="4172581" y="527113"/>
                  <a:pt x="4191707" y="512105"/>
                  <a:pt x="4135502" y="276045"/>
                </a:cubicBezTo>
                <a:cubicBezTo>
                  <a:pt x="4124866" y="231372"/>
                  <a:pt x="4047649" y="221996"/>
                  <a:pt x="4014732" y="207034"/>
                </a:cubicBezTo>
                <a:cubicBezTo>
                  <a:pt x="3572246" y="5904"/>
                  <a:pt x="4143502" y="244449"/>
                  <a:pt x="3755939" y="103517"/>
                </a:cubicBezTo>
                <a:cubicBezTo>
                  <a:pt x="3731768" y="94728"/>
                  <a:pt x="3711009" y="78042"/>
                  <a:pt x="3686928" y="69011"/>
                </a:cubicBezTo>
                <a:cubicBezTo>
                  <a:pt x="3636930" y="50261"/>
                  <a:pt x="3563189" y="45347"/>
                  <a:pt x="3514400" y="34505"/>
                </a:cubicBezTo>
                <a:cubicBezTo>
                  <a:pt x="3496647" y="30560"/>
                  <a:pt x="3480580" y="20242"/>
                  <a:pt x="3462641" y="17252"/>
                </a:cubicBezTo>
                <a:cubicBezTo>
                  <a:pt x="3411273" y="8691"/>
                  <a:pt x="3359124" y="5751"/>
                  <a:pt x="3307366" y="0"/>
                </a:cubicBezTo>
                <a:cubicBezTo>
                  <a:pt x="3157841" y="5751"/>
                  <a:pt x="3008136" y="7918"/>
                  <a:pt x="2858792" y="17252"/>
                </a:cubicBezTo>
                <a:cubicBezTo>
                  <a:pt x="2823878" y="19434"/>
                  <a:pt x="2789212" y="26021"/>
                  <a:pt x="2755275" y="34505"/>
                </a:cubicBezTo>
                <a:cubicBezTo>
                  <a:pt x="2719989" y="43327"/>
                  <a:pt x="2651758" y="69011"/>
                  <a:pt x="2651758" y="69011"/>
                </a:cubicBezTo>
                <a:cubicBezTo>
                  <a:pt x="2634505" y="80513"/>
                  <a:pt x="2614662" y="88855"/>
                  <a:pt x="2600000" y="103517"/>
                </a:cubicBezTo>
                <a:cubicBezTo>
                  <a:pt x="2585338" y="118179"/>
                  <a:pt x="2565494" y="155275"/>
                  <a:pt x="2565494" y="155275"/>
                </a:cubicBezTo>
              </a:path>
            </a:pathLst>
          </a:cu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8" name="Connettore 2 7"/>
          <p:cNvCxnSpPr/>
          <p:nvPr/>
        </p:nvCxnSpPr>
        <p:spPr>
          <a:xfrm rot="10800000" flipV="1">
            <a:off x="1928795" y="4214818"/>
            <a:ext cx="1857387" cy="428628"/>
          </a:xfrm>
          <a:prstGeom prst="straightConnector1">
            <a:avLst/>
          </a:prstGeom>
          <a:ln>
            <a:solidFill>
              <a:schemeClr val="accent2"/>
            </a:solidFill>
            <a:tailEnd type="arrow"/>
          </a:ln>
        </p:spPr>
        <p:style>
          <a:lnRef idx="3">
            <a:schemeClr val="accent4"/>
          </a:lnRef>
          <a:fillRef idx="0">
            <a:schemeClr val="accent4"/>
          </a:fillRef>
          <a:effectRef idx="2">
            <a:schemeClr val="accent4"/>
          </a:effectRef>
          <a:fontRef idx="minor">
            <a:schemeClr val="tx1"/>
          </a:fontRef>
        </p:style>
      </p:cxnSp>
      <p:sp>
        <p:nvSpPr>
          <p:cNvPr id="7" name="CasellaDiTesto 6"/>
          <p:cNvSpPr txBox="1"/>
          <p:nvPr/>
        </p:nvSpPr>
        <p:spPr>
          <a:xfrm rot="1293950">
            <a:off x="7515870" y="2758782"/>
            <a:ext cx="2000264" cy="1077218"/>
          </a:xfrm>
          <a:prstGeom prst="rect">
            <a:avLst/>
          </a:prstGeom>
          <a:noFill/>
        </p:spPr>
        <p:txBody>
          <a:bodyPr wrap="square" rtlCol="0">
            <a:spAutoFit/>
          </a:bodyPr>
          <a:lstStyle/>
          <a:p>
            <a:r>
              <a:rPr lang="it-IT" sz="3200" b="1" dirty="0" smtClean="0">
                <a:solidFill>
                  <a:srgbClr val="FF0000"/>
                </a:solidFill>
              </a:rPr>
              <a:t>Mettere ordine</a:t>
            </a:r>
            <a:endParaRPr lang="it-IT" sz="3200" b="1" dirty="0">
              <a:solidFill>
                <a:srgbClr val="FF0000"/>
              </a:solidFill>
            </a:endParaRPr>
          </a:p>
        </p:txBody>
      </p:sp>
      <p:sp>
        <p:nvSpPr>
          <p:cNvPr id="9" name="Figura a mano libera 8"/>
          <p:cNvSpPr/>
          <p:nvPr/>
        </p:nvSpPr>
        <p:spPr>
          <a:xfrm>
            <a:off x="7315200" y="2507424"/>
            <a:ext cx="1842276" cy="1462732"/>
          </a:xfrm>
          <a:custGeom>
            <a:avLst/>
            <a:gdLst>
              <a:gd name="connsiteX0" fmla="*/ 1311215 w 1842276"/>
              <a:gd name="connsiteY0" fmla="*/ 149512 h 1462732"/>
              <a:gd name="connsiteX1" fmla="*/ 1207698 w 1842276"/>
              <a:gd name="connsiteY1" fmla="*/ 115006 h 1462732"/>
              <a:gd name="connsiteX2" fmla="*/ 1069675 w 1842276"/>
              <a:gd name="connsiteY2" fmla="*/ 80501 h 1462732"/>
              <a:gd name="connsiteX3" fmla="*/ 1017917 w 1842276"/>
              <a:gd name="connsiteY3" fmla="*/ 63248 h 1462732"/>
              <a:gd name="connsiteX4" fmla="*/ 793630 w 1842276"/>
              <a:gd name="connsiteY4" fmla="*/ 45995 h 1462732"/>
              <a:gd name="connsiteX5" fmla="*/ 345057 w 1842276"/>
              <a:gd name="connsiteY5" fmla="*/ 45995 h 1462732"/>
              <a:gd name="connsiteX6" fmla="*/ 293298 w 1842276"/>
              <a:gd name="connsiteY6" fmla="*/ 63248 h 1462732"/>
              <a:gd name="connsiteX7" fmla="*/ 138023 w 1842276"/>
              <a:gd name="connsiteY7" fmla="*/ 201270 h 1462732"/>
              <a:gd name="connsiteX8" fmla="*/ 86264 w 1842276"/>
              <a:gd name="connsiteY8" fmla="*/ 253029 h 1462732"/>
              <a:gd name="connsiteX9" fmla="*/ 69011 w 1842276"/>
              <a:gd name="connsiteY9" fmla="*/ 304787 h 1462732"/>
              <a:gd name="connsiteX10" fmla="*/ 34506 w 1842276"/>
              <a:gd name="connsiteY10" fmla="*/ 356546 h 1462732"/>
              <a:gd name="connsiteX11" fmla="*/ 17253 w 1842276"/>
              <a:gd name="connsiteY11" fmla="*/ 425557 h 1462732"/>
              <a:gd name="connsiteX12" fmla="*/ 0 w 1842276"/>
              <a:gd name="connsiteY12" fmla="*/ 477316 h 1462732"/>
              <a:gd name="connsiteX13" fmla="*/ 17253 w 1842276"/>
              <a:gd name="connsiteY13" fmla="*/ 632591 h 1462732"/>
              <a:gd name="connsiteX14" fmla="*/ 69011 w 1842276"/>
              <a:gd name="connsiteY14" fmla="*/ 684350 h 1462732"/>
              <a:gd name="connsiteX15" fmla="*/ 155275 w 1842276"/>
              <a:gd name="connsiteY15" fmla="*/ 770614 h 1462732"/>
              <a:gd name="connsiteX16" fmla="*/ 241540 w 1842276"/>
              <a:gd name="connsiteY16" fmla="*/ 856878 h 1462732"/>
              <a:gd name="connsiteX17" fmla="*/ 362309 w 1842276"/>
              <a:gd name="connsiteY17" fmla="*/ 943142 h 1462732"/>
              <a:gd name="connsiteX18" fmla="*/ 483079 w 1842276"/>
              <a:gd name="connsiteY18" fmla="*/ 1098418 h 1462732"/>
              <a:gd name="connsiteX19" fmla="*/ 552091 w 1842276"/>
              <a:gd name="connsiteY19" fmla="*/ 1150176 h 1462732"/>
              <a:gd name="connsiteX20" fmla="*/ 690113 w 1842276"/>
              <a:gd name="connsiteY20" fmla="*/ 1270946 h 1462732"/>
              <a:gd name="connsiteX21" fmla="*/ 741872 w 1842276"/>
              <a:gd name="connsiteY21" fmla="*/ 1322704 h 1462732"/>
              <a:gd name="connsiteX22" fmla="*/ 845389 w 1842276"/>
              <a:gd name="connsiteY22" fmla="*/ 1357210 h 1462732"/>
              <a:gd name="connsiteX23" fmla="*/ 897147 w 1842276"/>
              <a:gd name="connsiteY23" fmla="*/ 1374463 h 1462732"/>
              <a:gd name="connsiteX24" fmla="*/ 948906 w 1842276"/>
              <a:gd name="connsiteY24" fmla="*/ 1408968 h 1462732"/>
              <a:gd name="connsiteX25" fmla="*/ 1104181 w 1842276"/>
              <a:gd name="connsiteY25" fmla="*/ 1443474 h 1462732"/>
              <a:gd name="connsiteX26" fmla="*/ 1242204 w 1842276"/>
              <a:gd name="connsiteY26" fmla="*/ 1460727 h 1462732"/>
              <a:gd name="connsiteX27" fmla="*/ 1621766 w 1842276"/>
              <a:gd name="connsiteY27" fmla="*/ 1443474 h 1462732"/>
              <a:gd name="connsiteX28" fmla="*/ 1690777 w 1842276"/>
              <a:gd name="connsiteY28" fmla="*/ 1391716 h 1462732"/>
              <a:gd name="connsiteX29" fmla="*/ 1725283 w 1842276"/>
              <a:gd name="connsiteY29" fmla="*/ 1288199 h 1462732"/>
              <a:gd name="connsiteX30" fmla="*/ 1777042 w 1842276"/>
              <a:gd name="connsiteY30" fmla="*/ 1167429 h 1462732"/>
              <a:gd name="connsiteX31" fmla="*/ 1794294 w 1842276"/>
              <a:gd name="connsiteY31" fmla="*/ 960395 h 1462732"/>
              <a:gd name="connsiteX32" fmla="*/ 1794294 w 1842276"/>
              <a:gd name="connsiteY32" fmla="*/ 477316 h 1462732"/>
              <a:gd name="connsiteX33" fmla="*/ 1742536 w 1842276"/>
              <a:gd name="connsiteY33" fmla="*/ 442810 h 1462732"/>
              <a:gd name="connsiteX34" fmla="*/ 1708030 w 1842276"/>
              <a:gd name="connsiteY34" fmla="*/ 391051 h 1462732"/>
              <a:gd name="connsiteX35" fmla="*/ 1552755 w 1842276"/>
              <a:gd name="connsiteY35" fmla="*/ 322040 h 1462732"/>
              <a:gd name="connsiteX36" fmla="*/ 1483743 w 1842276"/>
              <a:gd name="connsiteY36" fmla="*/ 287534 h 1462732"/>
              <a:gd name="connsiteX37" fmla="*/ 1380226 w 1842276"/>
              <a:gd name="connsiteY37" fmla="*/ 253029 h 1462732"/>
              <a:gd name="connsiteX38" fmla="*/ 1328468 w 1842276"/>
              <a:gd name="connsiteY38" fmla="*/ 201270 h 1462732"/>
              <a:gd name="connsiteX39" fmla="*/ 1311215 w 1842276"/>
              <a:gd name="connsiteY39" fmla="*/ 149512 h 146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42276" h="1462732">
                <a:moveTo>
                  <a:pt x="1311215" y="149512"/>
                </a:moveTo>
                <a:cubicBezTo>
                  <a:pt x="1291087" y="135135"/>
                  <a:pt x="1242984" y="123827"/>
                  <a:pt x="1207698" y="115006"/>
                </a:cubicBezTo>
                <a:cubicBezTo>
                  <a:pt x="1161690" y="103504"/>
                  <a:pt x="1114665" y="95498"/>
                  <a:pt x="1069675" y="80501"/>
                </a:cubicBezTo>
                <a:cubicBezTo>
                  <a:pt x="1052422" y="74750"/>
                  <a:pt x="1035963" y="65504"/>
                  <a:pt x="1017917" y="63248"/>
                </a:cubicBezTo>
                <a:cubicBezTo>
                  <a:pt x="943513" y="53947"/>
                  <a:pt x="868392" y="51746"/>
                  <a:pt x="793630" y="45995"/>
                </a:cubicBezTo>
                <a:cubicBezTo>
                  <a:pt x="609652" y="0"/>
                  <a:pt x="706093" y="17112"/>
                  <a:pt x="345057" y="45995"/>
                </a:cubicBezTo>
                <a:cubicBezTo>
                  <a:pt x="326929" y="47445"/>
                  <a:pt x="309564" y="55115"/>
                  <a:pt x="293298" y="63248"/>
                </a:cubicBezTo>
                <a:cubicBezTo>
                  <a:pt x="231724" y="94035"/>
                  <a:pt x="183749" y="155544"/>
                  <a:pt x="138023" y="201270"/>
                </a:cubicBezTo>
                <a:lnTo>
                  <a:pt x="86264" y="253029"/>
                </a:lnTo>
                <a:cubicBezTo>
                  <a:pt x="80513" y="270282"/>
                  <a:pt x="77144" y="288521"/>
                  <a:pt x="69011" y="304787"/>
                </a:cubicBezTo>
                <a:cubicBezTo>
                  <a:pt x="59738" y="323333"/>
                  <a:pt x="42674" y="337487"/>
                  <a:pt x="34506" y="356546"/>
                </a:cubicBezTo>
                <a:cubicBezTo>
                  <a:pt x="25166" y="378340"/>
                  <a:pt x="23767" y="402758"/>
                  <a:pt x="17253" y="425557"/>
                </a:cubicBezTo>
                <a:cubicBezTo>
                  <a:pt x="12257" y="443044"/>
                  <a:pt x="5751" y="460063"/>
                  <a:pt x="0" y="477316"/>
                </a:cubicBezTo>
                <a:cubicBezTo>
                  <a:pt x="5751" y="529074"/>
                  <a:pt x="785" y="583187"/>
                  <a:pt x="17253" y="632591"/>
                </a:cubicBezTo>
                <a:cubicBezTo>
                  <a:pt x="24969" y="655738"/>
                  <a:pt x="53391" y="665606"/>
                  <a:pt x="69011" y="684350"/>
                </a:cubicBezTo>
                <a:cubicBezTo>
                  <a:pt x="140896" y="770613"/>
                  <a:pt x="60387" y="707354"/>
                  <a:pt x="155275" y="770614"/>
                </a:cubicBezTo>
                <a:cubicBezTo>
                  <a:pt x="221732" y="870297"/>
                  <a:pt x="152080" y="780198"/>
                  <a:pt x="241540" y="856878"/>
                </a:cubicBezTo>
                <a:cubicBezTo>
                  <a:pt x="345739" y="946191"/>
                  <a:pt x="267206" y="911440"/>
                  <a:pt x="362309" y="943142"/>
                </a:cubicBezTo>
                <a:cubicBezTo>
                  <a:pt x="414225" y="1021015"/>
                  <a:pt x="420018" y="1044366"/>
                  <a:pt x="483079" y="1098418"/>
                </a:cubicBezTo>
                <a:cubicBezTo>
                  <a:pt x="504911" y="1117131"/>
                  <a:pt x="529087" y="1132923"/>
                  <a:pt x="552091" y="1150176"/>
                </a:cubicBezTo>
                <a:cubicBezTo>
                  <a:pt x="649850" y="1296816"/>
                  <a:pt x="488842" y="1069679"/>
                  <a:pt x="690113" y="1270946"/>
                </a:cubicBezTo>
                <a:cubicBezTo>
                  <a:pt x="707366" y="1288199"/>
                  <a:pt x="720543" y="1310855"/>
                  <a:pt x="741872" y="1322704"/>
                </a:cubicBezTo>
                <a:cubicBezTo>
                  <a:pt x="773667" y="1340368"/>
                  <a:pt x="810883" y="1345708"/>
                  <a:pt x="845389" y="1357210"/>
                </a:cubicBezTo>
                <a:cubicBezTo>
                  <a:pt x="862642" y="1362961"/>
                  <a:pt x="882015" y="1364375"/>
                  <a:pt x="897147" y="1374463"/>
                </a:cubicBezTo>
                <a:cubicBezTo>
                  <a:pt x="914400" y="1385965"/>
                  <a:pt x="930360" y="1399695"/>
                  <a:pt x="948906" y="1408968"/>
                </a:cubicBezTo>
                <a:cubicBezTo>
                  <a:pt x="990002" y="1429516"/>
                  <a:pt x="1067070" y="1438172"/>
                  <a:pt x="1104181" y="1443474"/>
                </a:cubicBezTo>
                <a:cubicBezTo>
                  <a:pt x="1150081" y="1450031"/>
                  <a:pt x="1196196" y="1454976"/>
                  <a:pt x="1242204" y="1460727"/>
                </a:cubicBezTo>
                <a:cubicBezTo>
                  <a:pt x="1368725" y="1454976"/>
                  <a:pt x="1496587" y="1462732"/>
                  <a:pt x="1621766" y="1443474"/>
                </a:cubicBezTo>
                <a:cubicBezTo>
                  <a:pt x="1650186" y="1439102"/>
                  <a:pt x="1674827" y="1415641"/>
                  <a:pt x="1690777" y="1391716"/>
                </a:cubicBezTo>
                <a:cubicBezTo>
                  <a:pt x="1710953" y="1361453"/>
                  <a:pt x="1709017" y="1320731"/>
                  <a:pt x="1725283" y="1288199"/>
                </a:cubicBezTo>
                <a:cubicBezTo>
                  <a:pt x="1767922" y="1202921"/>
                  <a:pt x="1751656" y="1243586"/>
                  <a:pt x="1777042" y="1167429"/>
                </a:cubicBezTo>
                <a:cubicBezTo>
                  <a:pt x="1782793" y="1098418"/>
                  <a:pt x="1787403" y="1029302"/>
                  <a:pt x="1794294" y="960395"/>
                </a:cubicBezTo>
                <a:cubicBezTo>
                  <a:pt x="1814391" y="759416"/>
                  <a:pt x="1842276" y="741219"/>
                  <a:pt x="1794294" y="477316"/>
                </a:cubicBezTo>
                <a:cubicBezTo>
                  <a:pt x="1790585" y="456915"/>
                  <a:pt x="1759789" y="454312"/>
                  <a:pt x="1742536" y="442810"/>
                </a:cubicBezTo>
                <a:cubicBezTo>
                  <a:pt x="1731034" y="425557"/>
                  <a:pt x="1722692" y="405713"/>
                  <a:pt x="1708030" y="391051"/>
                </a:cubicBezTo>
                <a:cubicBezTo>
                  <a:pt x="1657282" y="340303"/>
                  <a:pt x="1621085" y="356205"/>
                  <a:pt x="1552755" y="322040"/>
                </a:cubicBezTo>
                <a:cubicBezTo>
                  <a:pt x="1529751" y="310538"/>
                  <a:pt x="1507623" y="297086"/>
                  <a:pt x="1483743" y="287534"/>
                </a:cubicBezTo>
                <a:cubicBezTo>
                  <a:pt x="1449972" y="274026"/>
                  <a:pt x="1380226" y="253029"/>
                  <a:pt x="1380226" y="253029"/>
                </a:cubicBezTo>
                <a:cubicBezTo>
                  <a:pt x="1362973" y="235776"/>
                  <a:pt x="1344088" y="220014"/>
                  <a:pt x="1328468" y="201270"/>
                </a:cubicBezTo>
                <a:cubicBezTo>
                  <a:pt x="1315194" y="185341"/>
                  <a:pt x="1331343" y="163889"/>
                  <a:pt x="1311215" y="14951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48900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463031"/>
            <a:ext cx="7772400" cy="1470025"/>
          </a:xfrm>
        </p:spPr>
        <p:txBody>
          <a:bodyPr>
            <a:normAutofit fontScale="90000"/>
          </a:bodyPr>
          <a:lstStyle/>
          <a:p>
            <a:r>
              <a:rPr lang="it-IT" b="1" dirty="0" smtClean="0"/>
              <a:t>Problemi di </a:t>
            </a:r>
            <a:r>
              <a:rPr lang="it-IT" b="1" u="sng" dirty="0" smtClean="0"/>
              <a:t>linguaggio </a:t>
            </a:r>
            <a:br>
              <a:rPr lang="it-IT" b="1" u="sng" dirty="0" smtClean="0"/>
            </a:br>
            <a:r>
              <a:rPr lang="it-IT" b="1" dirty="0" smtClean="0"/>
              <a:t>successivi all’incuria</a:t>
            </a:r>
            <a:br>
              <a:rPr lang="it-IT" b="1" dirty="0" smtClean="0"/>
            </a:br>
            <a:r>
              <a:rPr lang="it-IT" b="1" dirty="0" smtClean="0"/>
              <a:t/>
            </a:r>
            <a:br>
              <a:rPr lang="it-IT" b="1" dirty="0" smtClean="0"/>
            </a:br>
            <a:r>
              <a:rPr lang="it-IT" b="1" dirty="0" smtClean="0"/>
              <a:t>E</a:t>
            </a:r>
            <a:r>
              <a:rPr lang="it-IT" b="1" dirty="0"/>
              <a:t/>
            </a:r>
            <a:br>
              <a:rPr lang="it-IT" b="1" dirty="0"/>
            </a:br>
            <a:r>
              <a:rPr lang="it-IT" b="1" dirty="0" smtClean="0"/>
              <a:t/>
            </a:r>
            <a:br>
              <a:rPr lang="it-IT" b="1" dirty="0" smtClean="0"/>
            </a:br>
            <a:r>
              <a:rPr lang="it-IT" b="1" dirty="0" smtClean="0"/>
              <a:t>Problemi </a:t>
            </a:r>
            <a:r>
              <a:rPr lang="it-IT" b="1" dirty="0"/>
              <a:t>di linguaggio </a:t>
            </a:r>
            <a:br>
              <a:rPr lang="it-IT" b="1" dirty="0"/>
            </a:br>
            <a:r>
              <a:rPr lang="it-IT" b="1" dirty="0"/>
              <a:t>successivi all’adozione (internazionale)</a:t>
            </a:r>
          </a:p>
        </p:txBody>
      </p:sp>
    </p:spTree>
    <p:extLst>
      <p:ext uri="{BB962C8B-B14F-4D97-AF65-F5344CB8AC3E}">
        <p14:creationId xmlns:p14="http://schemas.microsoft.com/office/powerpoint/2010/main" val="32699740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548680"/>
            <a:ext cx="4032448" cy="4760168"/>
          </a:xfrm>
          <a:solidFill>
            <a:schemeClr val="bg1"/>
          </a:solidFill>
        </p:spPr>
        <p:txBody>
          <a:bodyPr/>
          <a:lstStyle/>
          <a:p>
            <a:pPr marL="0" indent="0">
              <a:buNone/>
            </a:pPr>
            <a:r>
              <a:rPr lang="it-IT" sz="4000" dirty="0" smtClean="0"/>
              <a:t>Avere </a:t>
            </a:r>
          </a:p>
          <a:p>
            <a:pPr marL="0" indent="0">
              <a:buNone/>
            </a:pPr>
            <a:r>
              <a:rPr lang="it-IT" sz="4000" dirty="0" smtClean="0"/>
              <a:t>informazioni </a:t>
            </a:r>
          </a:p>
          <a:p>
            <a:pPr marL="0" indent="0">
              <a:buNone/>
            </a:pPr>
            <a:r>
              <a:rPr lang="it-IT" sz="4000" dirty="0" smtClean="0"/>
              <a:t>è importante</a:t>
            </a:r>
          </a:p>
          <a:p>
            <a:pPr marL="0" indent="0">
              <a:buNone/>
            </a:pPr>
            <a:endParaRPr lang="it-IT" sz="4000" dirty="0" smtClean="0"/>
          </a:p>
          <a:p>
            <a:pPr marL="0" indent="0">
              <a:buNone/>
            </a:pPr>
            <a:r>
              <a:rPr lang="it-IT" sz="4000" dirty="0" smtClean="0"/>
              <a:t>Però non è sufficiente</a:t>
            </a:r>
          </a:p>
          <a:p>
            <a:pPr marL="0" indent="0">
              <a:buNone/>
            </a:pPr>
            <a:endParaRPr lang="it-IT" sz="4000" dirty="0" smtClean="0"/>
          </a:p>
        </p:txBody>
      </p:sp>
      <p:pic>
        <p:nvPicPr>
          <p:cNvPr id="2050" name="Picture 2" descr="Risultati immagini per puzzle tessere scompos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60648"/>
            <a:ext cx="548640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79512" y="4293151"/>
            <a:ext cx="8784976" cy="2339102"/>
          </a:xfrm>
          <a:prstGeom prst="rect">
            <a:avLst/>
          </a:prstGeom>
          <a:noFill/>
        </p:spPr>
        <p:txBody>
          <a:bodyPr wrap="square" rtlCol="0">
            <a:spAutoFit/>
          </a:bodyPr>
          <a:lstStyle/>
          <a:p>
            <a:r>
              <a:rPr lang="it-IT" sz="2400" i="1" dirty="0"/>
              <a:t>«E’ come, nel costruire un puzzle, è necessario avere le tessere, che possiamo comporre insieme. Ma se quelle tessere non trovano un proprio ordine, il senso dell’immagine riprodotta rimane di difficile comprensione</a:t>
            </a:r>
            <a:r>
              <a:rPr lang="it-IT" sz="2400" i="1" dirty="0" smtClean="0"/>
              <a:t>»</a:t>
            </a:r>
          </a:p>
          <a:p>
            <a:r>
              <a:rPr lang="it-IT" sz="1600" dirty="0" smtClean="0"/>
              <a:t>Intervento </a:t>
            </a:r>
            <a:r>
              <a:rPr lang="it-IT" sz="1600" dirty="0"/>
              <a:t>del dott. M. </a:t>
            </a:r>
            <a:r>
              <a:rPr lang="it-IT" sz="1600" dirty="0" err="1"/>
              <a:t>Chistolini</a:t>
            </a:r>
            <a:r>
              <a:rPr lang="it-IT" sz="1600" dirty="0"/>
              <a:t>  al convegno  promosso dall’ARAI ‘Connessioni , legami adottivi ai tempi di internet, in Aprile 2015</a:t>
            </a:r>
          </a:p>
          <a:p>
            <a:endParaRPr lang="it-IT" dirty="0"/>
          </a:p>
        </p:txBody>
      </p:sp>
    </p:spTree>
    <p:extLst>
      <p:ext uri="{BB962C8B-B14F-4D97-AF65-F5344CB8AC3E}">
        <p14:creationId xmlns:p14="http://schemas.microsoft.com/office/powerpoint/2010/main" val="25453232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cstate="print"/>
          <a:srcRect/>
          <a:stretch>
            <a:fillRect/>
          </a:stretch>
        </p:blipFill>
        <p:spPr bwMode="auto">
          <a:xfrm>
            <a:off x="214282" y="142852"/>
            <a:ext cx="4000528" cy="3444899"/>
          </a:xfrm>
          <a:prstGeom prst="rect">
            <a:avLst/>
          </a:prstGeom>
          <a:noFill/>
          <a:ln w="9525">
            <a:noFill/>
            <a:miter lim="800000"/>
            <a:headEnd/>
            <a:tailEnd/>
          </a:ln>
          <a:effectLst/>
        </p:spPr>
      </p:pic>
      <p:sp>
        <p:nvSpPr>
          <p:cNvPr id="8" name="CasellaDiTesto 7"/>
          <p:cNvSpPr txBox="1"/>
          <p:nvPr/>
        </p:nvSpPr>
        <p:spPr>
          <a:xfrm>
            <a:off x="3428992" y="571480"/>
            <a:ext cx="5429288" cy="1569660"/>
          </a:xfrm>
          <a:prstGeom prst="rect">
            <a:avLst/>
          </a:prstGeom>
          <a:solidFill>
            <a:schemeClr val="bg1"/>
          </a:solidFill>
        </p:spPr>
        <p:txBody>
          <a:bodyPr wrap="square" rtlCol="0">
            <a:spAutoFit/>
          </a:bodyPr>
          <a:lstStyle/>
          <a:p>
            <a:pPr algn="ctr"/>
            <a:r>
              <a:rPr lang="it-IT" sz="2400" b="1" dirty="0" smtClean="0"/>
              <a:t>Spesso i genitori ed insegnanti sono profondamente preoccupati:</a:t>
            </a:r>
          </a:p>
          <a:p>
            <a:pPr algn="ctr"/>
            <a:r>
              <a:rPr lang="it-IT" sz="2400" b="1" dirty="0" smtClean="0"/>
              <a:t>“Come motivare, allo studio, alle normali e sane attività </a:t>
            </a:r>
            <a:r>
              <a:rPr lang="it-IT" sz="2400" b="1" dirty="0" err="1" smtClean="0"/>
              <a:t>etc</a:t>
            </a:r>
            <a:r>
              <a:rPr lang="it-IT" sz="2400" b="1" dirty="0" smtClean="0"/>
              <a:t>.”!?</a:t>
            </a:r>
            <a:endParaRPr lang="it-IT" sz="2400" b="1" dirty="0"/>
          </a:p>
        </p:txBody>
      </p:sp>
      <p:sp>
        <p:nvSpPr>
          <p:cNvPr id="4" name="CasellaDiTesto 3"/>
          <p:cNvSpPr txBox="1"/>
          <p:nvPr/>
        </p:nvSpPr>
        <p:spPr>
          <a:xfrm>
            <a:off x="2928926" y="5637930"/>
            <a:ext cx="6072230" cy="1077218"/>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p:spPr>
        <p:txBody>
          <a:bodyPr wrap="square" rtlCol="0">
            <a:spAutoFit/>
          </a:bodyPr>
          <a:lstStyle/>
          <a:p>
            <a:pPr algn="ctr"/>
            <a:r>
              <a:rPr lang="it-IT" sz="3200" i="1" dirty="0" smtClean="0">
                <a:latin typeface="Arial Black" pitchFamily="34" charset="0"/>
              </a:rPr>
              <a:t>Il tempo per guardarsi dentro</a:t>
            </a:r>
          </a:p>
        </p:txBody>
      </p:sp>
      <p:sp>
        <p:nvSpPr>
          <p:cNvPr id="10241" name="Rectangle 1"/>
          <p:cNvSpPr>
            <a:spLocks noChangeArrowheads="1"/>
          </p:cNvSpPr>
          <p:nvPr/>
        </p:nvSpPr>
        <p:spPr bwMode="auto">
          <a:xfrm>
            <a:off x="357158" y="3621006"/>
            <a:ext cx="778671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Possiamo pensare che il </a:t>
            </a:r>
            <a:r>
              <a:rPr kumimoji="0" lang="it-IT" sz="2400" b="1" i="1"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it-IT" sz="2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tempo </a:t>
            </a:r>
            <a:r>
              <a:rPr kumimoji="0" lang="it-IT" sz="24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fermo</a:t>
            </a:r>
            <a:r>
              <a:rPr kumimoji="0" lang="it-IT" sz="2400" b="1" i="1" u="none" strike="noStrike" cap="none" normalizeH="0" baseline="0" dirty="0" err="1" smtClean="0">
                <a:ln>
                  <a:noFill/>
                </a:ln>
                <a:solidFill>
                  <a:schemeClr val="tx1"/>
                </a:solidFill>
                <a:effectLst/>
                <a:latin typeface="Calibri"/>
                <a:ea typeface="Calibri" pitchFamily="34" charset="0"/>
                <a:cs typeface="Times New Roman" pitchFamily="18" charset="0"/>
              </a:rPr>
              <a:t>’</a:t>
            </a:r>
            <a:r>
              <a:rPr kumimoji="0" lang="it-IT"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it-IT"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 alcuni giovani ‘in crisi adolescenziale’, sia in realt</a:t>
            </a:r>
            <a:r>
              <a:rPr kumimoji="0" lang="it-IT" sz="2400" b="0" i="0" u="none" strike="noStrike" cap="none" normalizeH="0" baseline="0" dirty="0" smtClean="0">
                <a:ln>
                  <a:noFill/>
                </a:ln>
                <a:solidFill>
                  <a:schemeClr val="tx1"/>
                </a:solidFill>
                <a:effectLst/>
                <a:latin typeface="Calibri"/>
                <a:ea typeface="Calibri" pitchFamily="34" charset="0"/>
                <a:cs typeface="Times New Roman" pitchFamily="18" charset="0"/>
              </a:rPr>
              <a:t>à</a:t>
            </a:r>
            <a:r>
              <a:rPr kumimoji="0" lang="it-IT"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t>
            </a:r>
            <a:r>
              <a:rPr kumimoji="0" lang="it-IT"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it-IT"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espressione esteriore di </a:t>
            </a:r>
            <a:r>
              <a:rPr kumimoji="0" lang="it-IT" sz="2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profondo movimento emotivo</a:t>
            </a:r>
            <a:r>
              <a:rPr kumimoji="0" lang="it-IT"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di un percorso evolutivo che ha i suoi aspetti di rischio, ma che anche </a:t>
            </a:r>
            <a:r>
              <a:rPr kumimoji="0" lang="it-IT"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it-IT"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 via di accesso al cambiamento che </a:t>
            </a:r>
            <a:r>
              <a:rPr kumimoji="0" lang="it-IT" sz="2400" b="0" i="0" u="none" strike="noStrike" cap="none" normalizeH="0" baseline="0" dirty="0" smtClean="0">
                <a:ln>
                  <a:noFill/>
                </a:ln>
                <a:solidFill>
                  <a:schemeClr val="tx1"/>
                </a:solidFill>
                <a:effectLst/>
                <a:latin typeface="Calibri"/>
                <a:ea typeface="Calibri" pitchFamily="34" charset="0"/>
                <a:cs typeface="Times New Roman" pitchFamily="18" charset="0"/>
              </a:rPr>
              <a:t>è</a:t>
            </a:r>
            <a:r>
              <a:rPr kumimoji="0" lang="it-IT"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crescita, maturazione, benessere. </a:t>
            </a: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CasellaDiTesto 8"/>
          <p:cNvSpPr txBox="1"/>
          <p:nvPr/>
        </p:nvSpPr>
        <p:spPr bwMode="auto">
          <a:xfrm>
            <a:off x="4572000" y="2357430"/>
            <a:ext cx="4357718" cy="1077218"/>
          </a:xfrm>
          <a:prstGeom prst="rect">
            <a:avLst/>
          </a:prstGeom>
          <a:solidFill>
            <a:schemeClr val="bg1">
              <a:lumMod val="85000"/>
            </a:schemeClr>
          </a:solidFill>
          <a:ln w="9525">
            <a:noFill/>
            <a:miter lim="800000"/>
            <a:headEnd/>
            <a:tailEnd/>
          </a:ln>
        </p:spPr>
        <p:txBody>
          <a:bodyPr wrap="square" rtlCol="0">
            <a:spAutoFit/>
          </a:bodyPr>
          <a:lstStyle/>
          <a:p>
            <a:pPr algn="ctr"/>
            <a:r>
              <a:rPr lang="it-IT" sz="2400" b="1" i="1" u="sng" dirty="0" smtClean="0"/>
              <a:t>Non avallare</a:t>
            </a:r>
            <a:r>
              <a:rPr lang="it-IT" sz="2400" b="1" i="1" dirty="0" smtClean="0"/>
              <a:t>, </a:t>
            </a:r>
          </a:p>
          <a:p>
            <a:pPr algn="ctr"/>
            <a:r>
              <a:rPr lang="it-IT" sz="2400" b="1" i="1" dirty="0" smtClean="0"/>
              <a:t>ma </a:t>
            </a:r>
            <a:r>
              <a:rPr lang="it-IT" sz="4000" b="1" i="1" u="sng" dirty="0" smtClean="0">
                <a:solidFill>
                  <a:srgbClr val="FF0000"/>
                </a:solidFill>
              </a:rPr>
              <a:t>comprendere</a:t>
            </a:r>
            <a:endParaRPr lang="it-IT" sz="4000" b="1" i="1" u="sng" dirty="0">
              <a:solidFill>
                <a:srgbClr val="FF0000"/>
              </a:solidFill>
            </a:endParaRPr>
          </a:p>
        </p:txBody>
      </p:sp>
    </p:spTree>
    <p:extLst>
      <p:ext uri="{BB962C8B-B14F-4D97-AF65-F5344CB8AC3E}">
        <p14:creationId xmlns:p14="http://schemas.microsoft.com/office/powerpoint/2010/main" val="1569531085"/>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63114" y="1495372"/>
            <a:ext cx="3865944" cy="3139321"/>
          </a:xfrm>
          <a:prstGeom prst="rect">
            <a:avLst/>
          </a:prstGeom>
          <a:solidFill>
            <a:schemeClr val="tx2">
              <a:lumMod val="40000"/>
              <a:lumOff val="60000"/>
            </a:schemeClr>
          </a:solidFill>
        </p:spPr>
        <p:txBody>
          <a:bodyPr wrap="square">
            <a:spAutoFit/>
          </a:bodyPr>
          <a:lstStyle/>
          <a:p>
            <a:endParaRPr lang="it-IT" dirty="0" smtClean="0"/>
          </a:p>
          <a:p>
            <a:r>
              <a:rPr lang="it-IT" dirty="0" smtClean="0"/>
              <a:t>L’adolescente è l’emblema del </a:t>
            </a:r>
            <a:r>
              <a:rPr lang="it-IT" b="1" dirty="0" smtClean="0"/>
              <a:t>‘perdere’: </a:t>
            </a:r>
            <a:r>
              <a:rPr lang="it-IT" dirty="0" smtClean="0"/>
              <a:t> perdere gli anni di scuola, ed ora addirittura (quando sembrava che il più era stato fatto!) </a:t>
            </a:r>
            <a:r>
              <a:rPr lang="it-IT" b="1" dirty="0" smtClean="0"/>
              <a:t>perdere le competenze acquisite </a:t>
            </a:r>
            <a:r>
              <a:rPr lang="it-IT" dirty="0" smtClean="0"/>
              <a:t>(“</a:t>
            </a:r>
            <a:r>
              <a:rPr lang="it-IT" i="1" dirty="0" smtClean="0"/>
              <a:t>non ha voglia di fare più niente, ha lasciato gli scout, non legge più un solo </a:t>
            </a:r>
            <a:r>
              <a:rPr lang="it-IT" i="1" dirty="0" err="1" smtClean="0"/>
              <a:t>libro…</a:t>
            </a:r>
            <a:r>
              <a:rPr lang="it-IT" i="1" dirty="0" smtClean="0"/>
              <a:t>, non lo riconosco più, non sembra più lui...”</a:t>
            </a:r>
            <a:r>
              <a:rPr lang="it-IT" dirty="0" smtClean="0"/>
              <a:t>)</a:t>
            </a:r>
          </a:p>
          <a:p>
            <a:r>
              <a:rPr lang="it-IT" b="1" dirty="0" smtClean="0"/>
              <a:t> per darsi al nulla. </a:t>
            </a:r>
            <a:endParaRPr lang="it-IT" b="1" i="1" dirty="0">
              <a:solidFill>
                <a:srgbClr val="92D050"/>
              </a:solidFill>
            </a:endParaRPr>
          </a:p>
        </p:txBody>
      </p:sp>
      <p:sp>
        <p:nvSpPr>
          <p:cNvPr id="7" name="CasellaDiTesto 6"/>
          <p:cNvSpPr txBox="1"/>
          <p:nvPr/>
        </p:nvSpPr>
        <p:spPr>
          <a:xfrm>
            <a:off x="266218" y="5500702"/>
            <a:ext cx="8663500" cy="1200329"/>
          </a:xfrm>
          <a:prstGeom prst="rect">
            <a:avLst/>
          </a:prstGeom>
          <a:solidFill>
            <a:schemeClr val="tx2">
              <a:lumMod val="40000"/>
              <a:lumOff val="60000"/>
            </a:schemeClr>
          </a:solidFill>
        </p:spPr>
        <p:txBody>
          <a:bodyPr wrap="square" rtlCol="0">
            <a:spAutoFit/>
          </a:bodyPr>
          <a:lstStyle/>
          <a:p>
            <a:pPr algn="ctr"/>
            <a:r>
              <a:rPr lang="it-IT" dirty="0" smtClean="0"/>
              <a:t>In una società basata sul successo, sul guadagno, sul vincere, l’adolescente </a:t>
            </a:r>
          </a:p>
          <a:p>
            <a:pPr algn="ctr"/>
            <a:r>
              <a:rPr lang="it-IT" b="1" i="1" dirty="0" smtClean="0"/>
              <a:t>ci sbatte in faccia il suo ‘perdere tempo’</a:t>
            </a:r>
            <a:r>
              <a:rPr lang="it-IT" b="1" dirty="0" smtClean="0"/>
              <a:t>, </a:t>
            </a:r>
            <a:r>
              <a:rPr lang="it-IT" dirty="0" smtClean="0"/>
              <a:t>davanti ai videogiochi, dormendo, rannicchiato ore sul divano di casa, incontrando amici discutibili o passando il tempo a fare cose inutili o francamente riprovevoli.</a:t>
            </a:r>
          </a:p>
        </p:txBody>
      </p:sp>
      <p:sp>
        <p:nvSpPr>
          <p:cNvPr id="8" name="CasellaDiTesto 7"/>
          <p:cNvSpPr txBox="1"/>
          <p:nvPr/>
        </p:nvSpPr>
        <p:spPr>
          <a:xfrm>
            <a:off x="214314" y="71414"/>
            <a:ext cx="5857884" cy="954107"/>
          </a:xfrm>
          <a:prstGeom prst="rect">
            <a:avLst/>
          </a:prstGeom>
          <a:solidFill>
            <a:schemeClr val="bg1"/>
          </a:solidFill>
        </p:spPr>
        <p:txBody>
          <a:bodyPr wrap="square" rtlCol="0">
            <a:spAutoFit/>
          </a:bodyPr>
          <a:lstStyle/>
          <a:p>
            <a:pPr algn="ctr"/>
            <a:r>
              <a:rPr lang="it-IT" sz="2800" dirty="0" smtClean="0">
                <a:solidFill>
                  <a:schemeClr val="bg2">
                    <a:lumMod val="25000"/>
                  </a:schemeClr>
                </a:solidFill>
                <a:latin typeface="Bodoni MT Black" pitchFamily="18" charset="0"/>
              </a:rPr>
              <a:t>In attesa …</a:t>
            </a:r>
          </a:p>
          <a:p>
            <a:pPr algn="ctr"/>
            <a:r>
              <a:rPr lang="it-IT" sz="2800" dirty="0" smtClean="0">
                <a:solidFill>
                  <a:schemeClr val="bg2">
                    <a:lumMod val="25000"/>
                  </a:schemeClr>
                </a:solidFill>
                <a:latin typeface="Bodoni MT Black" pitchFamily="18" charset="0"/>
              </a:rPr>
              <a:t>Perdono tempo …</a:t>
            </a:r>
            <a:endParaRPr lang="it-IT" sz="2800" dirty="0">
              <a:solidFill>
                <a:schemeClr val="bg2">
                  <a:lumMod val="25000"/>
                </a:schemeClr>
              </a:solidFill>
              <a:latin typeface="Bodoni MT Black" pitchFamily="18" charset="0"/>
            </a:endParaRPr>
          </a:p>
        </p:txBody>
      </p:sp>
      <p:pic>
        <p:nvPicPr>
          <p:cNvPr id="12290" name="Picture 2"/>
          <p:cNvPicPr>
            <a:picLocks noChangeAspect="1" noChangeArrowheads="1"/>
          </p:cNvPicPr>
          <p:nvPr/>
        </p:nvPicPr>
        <p:blipFill>
          <a:blip r:embed="rId2" cstate="print"/>
          <a:srcRect/>
          <a:stretch>
            <a:fillRect/>
          </a:stretch>
        </p:blipFill>
        <p:spPr bwMode="auto">
          <a:xfrm>
            <a:off x="4071934" y="1145121"/>
            <a:ext cx="4941459" cy="3284011"/>
          </a:xfrm>
          <a:prstGeom prst="rect">
            <a:avLst/>
          </a:prstGeom>
          <a:noFill/>
          <a:ln w="9525">
            <a:noFill/>
            <a:miter lim="800000"/>
            <a:headEnd/>
            <a:tailEnd/>
          </a:ln>
          <a:effectLst/>
        </p:spPr>
      </p:pic>
      <p:sp>
        <p:nvSpPr>
          <p:cNvPr id="9" name="CasellaDiTesto 8"/>
          <p:cNvSpPr txBox="1"/>
          <p:nvPr/>
        </p:nvSpPr>
        <p:spPr>
          <a:xfrm>
            <a:off x="2928926" y="4701613"/>
            <a:ext cx="6072230" cy="584775"/>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p:spPr>
        <p:txBody>
          <a:bodyPr wrap="square" rtlCol="0">
            <a:spAutoFit/>
          </a:bodyPr>
          <a:lstStyle/>
          <a:p>
            <a:pPr algn="ctr"/>
            <a:r>
              <a:rPr lang="it-IT" sz="3200" i="1" dirty="0" smtClean="0">
                <a:latin typeface="Arial Black" pitchFamily="34" charset="0"/>
              </a:rPr>
              <a:t>Il tempo sprecato</a:t>
            </a:r>
          </a:p>
        </p:txBody>
      </p:sp>
      <p:sp>
        <p:nvSpPr>
          <p:cNvPr id="10" name="CasellaDiTesto 9"/>
          <p:cNvSpPr txBox="1"/>
          <p:nvPr/>
        </p:nvSpPr>
        <p:spPr>
          <a:xfrm>
            <a:off x="6286512" y="282339"/>
            <a:ext cx="2143140" cy="584775"/>
          </a:xfrm>
          <a:prstGeom prst="rect">
            <a:avLst/>
          </a:prstGeom>
          <a:solidFill>
            <a:schemeClr val="bg1"/>
          </a:solidFill>
        </p:spPr>
        <p:txBody>
          <a:bodyPr wrap="square" rtlCol="0">
            <a:spAutoFit/>
          </a:bodyPr>
          <a:lstStyle/>
          <a:p>
            <a:pPr algn="ctr"/>
            <a:r>
              <a:rPr lang="it-IT" sz="3200" dirty="0" smtClean="0">
                <a:solidFill>
                  <a:schemeClr val="bg2">
                    <a:lumMod val="25000"/>
                  </a:schemeClr>
                </a:solidFill>
                <a:latin typeface="Bodoni MT Black" pitchFamily="18" charset="0"/>
              </a:rPr>
              <a:t>  NOIA ..</a:t>
            </a:r>
            <a:endParaRPr lang="it-IT" sz="3200" dirty="0"/>
          </a:p>
        </p:txBody>
      </p:sp>
    </p:spTree>
    <p:extLst>
      <p:ext uri="{BB962C8B-B14F-4D97-AF65-F5344CB8AC3E}">
        <p14:creationId xmlns:p14="http://schemas.microsoft.com/office/powerpoint/2010/main" val="36532607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p:cNvPicPr>
            <a:picLocks noChangeAspect="1" noChangeArrowheads="1"/>
          </p:cNvPicPr>
          <p:nvPr/>
        </p:nvPicPr>
        <p:blipFill>
          <a:blip r:embed="rId2" cstate="print"/>
          <a:srcRect/>
          <a:stretch>
            <a:fillRect/>
          </a:stretch>
        </p:blipFill>
        <p:spPr bwMode="auto">
          <a:xfrm>
            <a:off x="4139952" y="2241376"/>
            <a:ext cx="4929188" cy="4572000"/>
          </a:xfrm>
          <a:prstGeom prst="rect">
            <a:avLst/>
          </a:prstGeom>
          <a:noFill/>
          <a:ln w="9525">
            <a:noFill/>
            <a:miter lim="800000"/>
            <a:headEnd/>
            <a:tailEnd/>
          </a:ln>
        </p:spPr>
      </p:pic>
      <p:sp>
        <p:nvSpPr>
          <p:cNvPr id="124931" name="CasellaDiTesto 3"/>
          <p:cNvSpPr txBox="1">
            <a:spLocks noChangeArrowheads="1"/>
          </p:cNvSpPr>
          <p:nvPr/>
        </p:nvSpPr>
        <p:spPr bwMode="auto">
          <a:xfrm>
            <a:off x="1000125" y="642938"/>
            <a:ext cx="6858000" cy="2123658"/>
          </a:xfrm>
          <a:prstGeom prst="rect">
            <a:avLst/>
          </a:prstGeom>
          <a:noFill/>
          <a:ln w="9525">
            <a:noFill/>
            <a:miter lim="800000"/>
            <a:headEnd/>
            <a:tailEnd/>
          </a:ln>
        </p:spPr>
        <p:txBody>
          <a:bodyPr>
            <a:spAutoFit/>
          </a:bodyPr>
          <a:lstStyle/>
          <a:p>
            <a:pPr algn="ctr"/>
            <a:r>
              <a:rPr lang="it-IT" sz="4400" dirty="0" smtClean="0"/>
              <a:t>Adolescenti …….</a:t>
            </a:r>
          </a:p>
          <a:p>
            <a:pPr algn="ctr"/>
            <a:r>
              <a:rPr lang="it-IT" sz="4400" dirty="0" smtClean="0"/>
              <a:t>Perdono </a:t>
            </a:r>
            <a:r>
              <a:rPr lang="it-IT" sz="4400" dirty="0"/>
              <a:t>tempo prezioso … si perdono</a:t>
            </a:r>
          </a:p>
        </p:txBody>
      </p:sp>
    </p:spTree>
    <p:extLst>
      <p:ext uri="{BB962C8B-B14F-4D97-AF65-F5344CB8AC3E}">
        <p14:creationId xmlns:p14="http://schemas.microsoft.com/office/powerpoint/2010/main" val="72377779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olo 1"/>
          <p:cNvSpPr>
            <a:spLocks noGrp="1"/>
          </p:cNvSpPr>
          <p:nvPr>
            <p:ph type="title"/>
          </p:nvPr>
        </p:nvSpPr>
        <p:spPr>
          <a:xfrm>
            <a:off x="539552" y="333375"/>
            <a:ext cx="8352928" cy="1143000"/>
          </a:xfrm>
          <a:solidFill>
            <a:schemeClr val="bg1"/>
          </a:solidFill>
        </p:spPr>
        <p:txBody>
          <a:bodyPr/>
          <a:lstStyle/>
          <a:p>
            <a:r>
              <a:rPr lang="it-IT" i="1" dirty="0" smtClean="0"/>
              <a:t>… i  ‘</a:t>
            </a:r>
            <a:r>
              <a:rPr lang="it-IT" i="1" dirty="0" err="1" smtClean="0"/>
              <a:t>Presentificatori</a:t>
            </a:r>
            <a:r>
              <a:rPr lang="it-IT" i="1" dirty="0" smtClean="0"/>
              <a:t>’</a:t>
            </a:r>
            <a:br>
              <a:rPr lang="it-IT" i="1" dirty="0" smtClean="0"/>
            </a:br>
            <a:endParaRPr lang="it-IT" dirty="0" smtClean="0"/>
          </a:p>
        </p:txBody>
      </p:sp>
      <p:sp>
        <p:nvSpPr>
          <p:cNvPr id="90115" name="Segnaposto contenuto 2"/>
          <p:cNvSpPr>
            <a:spLocks noGrp="1"/>
          </p:cNvSpPr>
          <p:nvPr>
            <p:ph idx="1"/>
          </p:nvPr>
        </p:nvSpPr>
        <p:spPr>
          <a:xfrm>
            <a:off x="539750" y="1341438"/>
            <a:ext cx="8208963" cy="5372100"/>
          </a:xfrm>
          <a:solidFill>
            <a:schemeClr val="bg1"/>
          </a:solidFill>
        </p:spPr>
        <p:txBody>
          <a:bodyPr/>
          <a:lstStyle/>
          <a:p>
            <a:pPr>
              <a:buFont typeface="Wingdings" pitchFamily="2" charset="2"/>
              <a:buNone/>
            </a:pPr>
            <a:r>
              <a:rPr lang="it-IT" dirty="0" smtClean="0"/>
              <a:t>I giorni diventano ‘immobili’</a:t>
            </a:r>
          </a:p>
          <a:p>
            <a:pPr>
              <a:buFont typeface="Wingdings" pitchFamily="2" charset="2"/>
              <a:buNone/>
            </a:pPr>
            <a:r>
              <a:rPr lang="it-IT" dirty="0" smtClean="0"/>
              <a:t>Sempre la stessa cosa, le stesse situazioni (</a:t>
            </a:r>
            <a:r>
              <a:rPr lang="it-IT" i="1" dirty="0" smtClean="0"/>
              <a:t>non far niente o nulla di costruttivo</a:t>
            </a:r>
            <a:r>
              <a:rPr lang="it-IT" dirty="0" smtClean="0"/>
              <a:t>)</a:t>
            </a:r>
          </a:p>
          <a:p>
            <a:pPr algn="ctr">
              <a:buFont typeface="Wingdings" pitchFamily="2" charset="2"/>
              <a:buNone/>
            </a:pPr>
            <a:r>
              <a:rPr lang="it-IT" b="1" i="1" dirty="0" smtClean="0"/>
              <a:t>I </a:t>
            </a:r>
            <a:r>
              <a:rPr lang="it-IT" b="1" i="1" dirty="0" err="1" smtClean="0"/>
              <a:t>Presentificatori</a:t>
            </a:r>
            <a:endParaRPr lang="it-IT" b="1" i="1" dirty="0" smtClean="0"/>
          </a:p>
          <a:p>
            <a:pPr algn="just">
              <a:buFont typeface="Wingdings" pitchFamily="2" charset="2"/>
              <a:buNone/>
            </a:pPr>
            <a:r>
              <a:rPr lang="it-IT" i="1" dirty="0" smtClean="0"/>
              <a:t>Non accettano</a:t>
            </a:r>
            <a:r>
              <a:rPr lang="it-IT" b="1" i="1" dirty="0" smtClean="0"/>
              <a:t> le sfide</a:t>
            </a:r>
            <a:r>
              <a:rPr lang="it-IT" i="1" dirty="0" smtClean="0"/>
              <a:t>, tendono a schivare l’impegno, non si emozionano per nulla, non hanno voglia di fare nulla …..</a:t>
            </a:r>
          </a:p>
          <a:p>
            <a:pPr algn="just">
              <a:buFont typeface="Wingdings" pitchFamily="2" charset="2"/>
              <a:buNone/>
            </a:pPr>
            <a:endParaRPr lang="it-IT" i="1" dirty="0" smtClean="0"/>
          </a:p>
          <a:p>
            <a:pPr algn="just">
              <a:buFont typeface="Wingdings" pitchFamily="2" charset="2"/>
              <a:buNone/>
            </a:pPr>
            <a:r>
              <a:rPr lang="it-IT" i="1" dirty="0" smtClean="0"/>
              <a:t>Abbandonano gli impegni del tempo libero e a scuola …. non sembrano interessati a nulla</a:t>
            </a:r>
          </a:p>
          <a:p>
            <a:pPr>
              <a:buFont typeface="Wingdings" pitchFamily="2" charset="2"/>
              <a:buNone/>
            </a:pPr>
            <a:endParaRPr lang="it-IT" dirty="0" smtClean="0"/>
          </a:p>
        </p:txBody>
      </p:sp>
    </p:spTree>
    <p:extLst>
      <p:ext uri="{BB962C8B-B14F-4D97-AF65-F5344CB8AC3E}">
        <p14:creationId xmlns:p14="http://schemas.microsoft.com/office/powerpoint/2010/main" val="250081757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125760"/>
            <a:ext cx="7772400" cy="1143000"/>
          </a:xfrm>
          <a:solidFill>
            <a:schemeClr val="bg1"/>
          </a:solidFill>
        </p:spPr>
        <p:txBody>
          <a:bodyPr/>
          <a:lstStyle/>
          <a:p>
            <a:r>
              <a:rPr lang="it-IT" dirty="0" smtClean="0"/>
              <a:t>Il cervello adolescente</a:t>
            </a:r>
            <a:br>
              <a:rPr lang="it-IT" dirty="0" smtClean="0"/>
            </a:br>
            <a:r>
              <a:rPr lang="it-IT" dirty="0" smtClean="0"/>
              <a:t>= deficit di motivazione</a:t>
            </a:r>
            <a:endParaRPr lang="it-IT" dirty="0"/>
          </a:p>
        </p:txBody>
      </p:sp>
      <p:sp>
        <p:nvSpPr>
          <p:cNvPr id="3" name="Segnaposto contenuto 2"/>
          <p:cNvSpPr>
            <a:spLocks noGrp="1"/>
          </p:cNvSpPr>
          <p:nvPr>
            <p:ph idx="1"/>
          </p:nvPr>
        </p:nvSpPr>
        <p:spPr>
          <a:xfrm>
            <a:off x="251520" y="1610072"/>
            <a:ext cx="8568952" cy="4915272"/>
          </a:xfrm>
          <a:solidFill>
            <a:schemeClr val="bg1"/>
          </a:solidFill>
        </p:spPr>
        <p:txBody>
          <a:bodyPr/>
          <a:lstStyle/>
          <a:p>
            <a:pPr>
              <a:buNone/>
            </a:pPr>
            <a:r>
              <a:rPr lang="it-IT" sz="2000" dirty="0" smtClean="0">
                <a:latin typeface="Times New Roman" pitchFamily="18" charset="0"/>
                <a:cs typeface="Times New Roman" pitchFamily="18" charset="0"/>
              </a:rPr>
              <a:t>Perché è così difficile far alzare un adolescente dal divano per  portare a termine i compiti assegnati? </a:t>
            </a:r>
          </a:p>
          <a:p>
            <a:pPr>
              <a:buNone/>
            </a:pPr>
            <a:endParaRPr lang="it-IT" sz="2000" dirty="0" smtClean="0">
              <a:latin typeface="Times New Roman" pitchFamily="18" charset="0"/>
              <a:cs typeface="Times New Roman" pitchFamily="18" charset="0"/>
            </a:endParaRPr>
          </a:p>
          <a:p>
            <a:pPr>
              <a:buNone/>
            </a:pPr>
            <a:r>
              <a:rPr lang="it-IT" sz="2000" dirty="0" smtClean="0">
                <a:latin typeface="Times New Roman" pitchFamily="18" charset="0"/>
                <a:cs typeface="Times New Roman" pitchFamily="18" charset="0"/>
              </a:rPr>
              <a:t>Ancora immaturo il </a:t>
            </a:r>
            <a:r>
              <a:rPr lang="it-IT" sz="2000" b="1" dirty="0" err="1" smtClean="0">
                <a:latin typeface="Times New Roman" pitchFamily="18" charset="0"/>
                <a:cs typeface="Times New Roman" pitchFamily="18" charset="0"/>
              </a:rPr>
              <a:t>nucleus</a:t>
            </a:r>
            <a:r>
              <a:rPr lang="it-IT" sz="2000" b="1" dirty="0" smtClean="0">
                <a:latin typeface="Times New Roman" pitchFamily="18" charset="0"/>
                <a:cs typeface="Times New Roman" pitchFamily="18" charset="0"/>
              </a:rPr>
              <a:t> </a:t>
            </a:r>
            <a:r>
              <a:rPr lang="it-IT" sz="2000" b="1" dirty="0" err="1" smtClean="0">
                <a:latin typeface="Times New Roman" pitchFamily="18" charset="0"/>
                <a:cs typeface="Times New Roman" pitchFamily="18" charset="0"/>
              </a:rPr>
              <a:t>accumbens</a:t>
            </a:r>
            <a:r>
              <a:rPr lang="it-IT" sz="2000" dirty="0" smtClean="0">
                <a:latin typeface="Times New Roman" pitchFamily="18" charset="0"/>
                <a:cs typeface="Times New Roman" pitchFamily="18" charset="0"/>
              </a:rPr>
              <a:t>, una regione nella corteccia frontale che </a:t>
            </a:r>
            <a:r>
              <a:rPr lang="it-IT" sz="2000" b="1" dirty="0" smtClean="0">
                <a:latin typeface="Times New Roman" pitchFamily="18" charset="0"/>
                <a:cs typeface="Times New Roman" pitchFamily="18" charset="0"/>
              </a:rPr>
              <a:t>dirige </a:t>
            </a:r>
            <a:r>
              <a:rPr lang="it-IT" sz="2000" b="1" i="1" dirty="0" smtClean="0">
                <a:latin typeface="Times New Roman" pitchFamily="18" charset="0"/>
                <a:cs typeface="Times New Roman" pitchFamily="18" charset="0"/>
              </a:rPr>
              <a:t>la motivazione a cercare ricompense. </a:t>
            </a:r>
          </a:p>
          <a:p>
            <a:pPr>
              <a:buNone/>
            </a:pPr>
            <a:endParaRPr lang="it-IT" sz="2000" i="1" dirty="0" smtClean="0">
              <a:solidFill>
                <a:srgbClr val="FF0000"/>
              </a:solidFill>
              <a:latin typeface="Times New Roman" pitchFamily="18" charset="0"/>
              <a:cs typeface="Times New Roman" pitchFamily="18" charset="0"/>
            </a:endParaRPr>
          </a:p>
          <a:p>
            <a:pPr>
              <a:buNone/>
            </a:pPr>
            <a:r>
              <a:rPr lang="it-IT" sz="2000" dirty="0" smtClean="0">
                <a:solidFill>
                  <a:srgbClr val="FF0000"/>
                </a:solidFill>
                <a:latin typeface="Times New Roman" pitchFamily="18" charset="0"/>
                <a:cs typeface="Times New Roman" pitchFamily="18" charset="0"/>
              </a:rPr>
              <a:t>“ Se gli adolescenti hanno un deficit motivazionale, questo può significare che essi sono inclini ad adottare </a:t>
            </a:r>
            <a:r>
              <a:rPr lang="it-IT" sz="2000" i="1" u="sng" dirty="0" smtClean="0">
                <a:solidFill>
                  <a:srgbClr val="FF0000"/>
                </a:solidFill>
                <a:latin typeface="Times New Roman" pitchFamily="18" charset="0"/>
                <a:cs typeface="Times New Roman" pitchFamily="18" charset="0"/>
              </a:rPr>
              <a:t>comportamenti che hanno un fattore di eccitazione notevolmente elevato </a:t>
            </a:r>
            <a:r>
              <a:rPr lang="it-IT" sz="2000" i="1" dirty="0" smtClean="0">
                <a:solidFill>
                  <a:srgbClr val="FF0000"/>
                </a:solidFill>
                <a:latin typeface="Times New Roman" pitchFamily="18" charset="0"/>
                <a:cs typeface="Times New Roman" pitchFamily="18" charset="0"/>
              </a:rPr>
              <a:t>oppure </a:t>
            </a:r>
            <a:r>
              <a:rPr lang="it-IT" sz="2000" i="1" u="sng" dirty="0" smtClean="0">
                <a:solidFill>
                  <a:srgbClr val="FF0000"/>
                </a:solidFill>
                <a:latin typeface="Times New Roman" pitchFamily="18" charset="0"/>
                <a:cs typeface="Times New Roman" pitchFamily="18" charset="0"/>
              </a:rPr>
              <a:t>un fattore di sforzo notevolmente basso </a:t>
            </a:r>
            <a:r>
              <a:rPr lang="it-IT" sz="2000" dirty="0" smtClean="0">
                <a:solidFill>
                  <a:srgbClr val="FF0000"/>
                </a:solidFill>
                <a:latin typeface="Times New Roman" pitchFamily="18" charset="0"/>
                <a:cs typeface="Times New Roman" pitchFamily="18" charset="0"/>
              </a:rPr>
              <a:t>od ancora una combinazione di entrambi.” </a:t>
            </a:r>
          </a:p>
          <a:p>
            <a:pPr>
              <a:buNone/>
            </a:pPr>
            <a:endParaRPr lang="it-IT" sz="2000" dirty="0" smtClean="0">
              <a:latin typeface="Times New Roman" pitchFamily="18" charset="0"/>
              <a:cs typeface="Times New Roman" pitchFamily="18" charset="0"/>
            </a:endParaRPr>
          </a:p>
          <a:p>
            <a:pPr>
              <a:buNone/>
            </a:pPr>
            <a:r>
              <a:rPr lang="it-IT" sz="2000" dirty="0" smtClean="0">
                <a:latin typeface="Times New Roman" pitchFamily="18" charset="0"/>
                <a:cs typeface="Times New Roman" pitchFamily="18" charset="0"/>
              </a:rPr>
              <a:t>“ Quando i genitori presentano delle proposte, qualunque cosa possano fare per </a:t>
            </a:r>
            <a:r>
              <a:rPr lang="it-IT" sz="2000" b="1" dirty="0" smtClean="0">
                <a:latin typeface="Times New Roman" pitchFamily="18" charset="0"/>
                <a:cs typeface="Times New Roman" pitchFamily="18" charset="0"/>
              </a:rPr>
              <a:t>dare più enfasi agli effetti positivi immediati</a:t>
            </a:r>
            <a:r>
              <a:rPr lang="it-IT" sz="2000" dirty="0" smtClean="0">
                <a:latin typeface="Times New Roman" pitchFamily="18" charset="0"/>
                <a:cs typeface="Times New Roman" pitchFamily="18" charset="0"/>
              </a:rPr>
              <a:t> sarà più efficace”. </a:t>
            </a:r>
          </a:p>
          <a:p>
            <a:pPr>
              <a:buNone/>
            </a:pPr>
            <a:endParaRPr lang="it-IT" sz="2000" dirty="0" smtClean="0">
              <a:latin typeface="Times New Roman" pitchFamily="18" charset="0"/>
              <a:cs typeface="Times New Roman" pitchFamily="18" charset="0"/>
            </a:endParaRPr>
          </a:p>
          <a:p>
            <a:pPr>
              <a:buNone/>
            </a:pPr>
            <a:r>
              <a:rPr lang="it-IT" sz="2000" dirty="0" smtClean="0">
                <a:latin typeface="Times New Roman" pitchFamily="18" charset="0"/>
                <a:cs typeface="Times New Roman" pitchFamily="18" charset="0"/>
              </a:rPr>
              <a:t>Per persuadere un adolescente a smettere di bere, per esempio, egli suggerisce di </a:t>
            </a:r>
            <a:r>
              <a:rPr lang="it-IT" sz="2000" b="1" dirty="0" smtClean="0">
                <a:solidFill>
                  <a:srgbClr val="FF0000"/>
                </a:solidFill>
                <a:latin typeface="Times New Roman" pitchFamily="18" charset="0"/>
                <a:cs typeface="Times New Roman" pitchFamily="18" charset="0"/>
              </a:rPr>
              <a:t>mettere l’accento su qualcosa di immediato e tangibile- </a:t>
            </a:r>
            <a:r>
              <a:rPr lang="it-IT" sz="2000" dirty="0" smtClean="0">
                <a:latin typeface="Times New Roman" pitchFamily="18" charset="0"/>
                <a:cs typeface="Times New Roman" pitchFamily="18" charset="0"/>
              </a:rPr>
              <a:t>il pericolo di essere espulsi dalla squadra di calcio, per esempio,- piuttosto che su un futuro da barbone. </a:t>
            </a:r>
          </a:p>
        </p:txBody>
      </p:sp>
    </p:spTree>
    <p:extLst>
      <p:ext uri="{BB962C8B-B14F-4D97-AF65-F5344CB8AC3E}">
        <p14:creationId xmlns:p14="http://schemas.microsoft.com/office/powerpoint/2010/main" val="177146471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628800"/>
            <a:ext cx="3600400" cy="3693319"/>
          </a:xfrm>
          <a:prstGeom prst="rect">
            <a:avLst/>
          </a:prstGeom>
        </p:spPr>
        <p:txBody>
          <a:bodyPr wrap="square">
            <a:spAutoFit/>
          </a:bodyPr>
          <a:lstStyle/>
          <a:p>
            <a:pPr algn="ctr"/>
            <a:r>
              <a:rPr lang="it-IT" dirty="0" smtClean="0"/>
              <a:t>Inoltre la propensione dell’adolescente ad agire impulsivamente intraprendendo azioni rischiose, è dato da una </a:t>
            </a:r>
          </a:p>
          <a:p>
            <a:pPr algn="ctr"/>
            <a:r>
              <a:rPr lang="it-IT" b="1" dirty="0" smtClean="0"/>
              <a:t>predominanza dell’attività dell’amigdala</a:t>
            </a:r>
          </a:p>
          <a:p>
            <a:pPr algn="ctr"/>
            <a:r>
              <a:rPr lang="it-IT" dirty="0" smtClean="0"/>
              <a:t> (la parte del cervello preposta alle reazioni istintuali) </a:t>
            </a:r>
          </a:p>
          <a:p>
            <a:pPr algn="ctr"/>
            <a:r>
              <a:rPr lang="it-IT" dirty="0" smtClean="0"/>
              <a:t>sull’attività della corteccia frontale </a:t>
            </a:r>
          </a:p>
          <a:p>
            <a:pPr algn="ctr"/>
            <a:r>
              <a:rPr lang="it-IT" dirty="0" smtClean="0"/>
              <a:t>(che sovraintende i processi cognitivi e la razionalità)</a:t>
            </a:r>
          </a:p>
          <a:p>
            <a:pPr algn="ctr"/>
            <a:r>
              <a:rPr lang="it-IT" dirty="0" smtClean="0"/>
              <a:t> e quindi dal una sostanziale immaturità del sistema nervoso. </a:t>
            </a:r>
          </a:p>
        </p:txBody>
      </p:sp>
      <p:pic>
        <p:nvPicPr>
          <p:cNvPr id="169986" name="Picture 2" descr="http://joseantoniocobena.files.wordpress.com/2008/08/nucleo-accumbens1.jpg"/>
          <p:cNvPicPr>
            <a:picLocks noChangeAspect="1" noChangeArrowheads="1"/>
          </p:cNvPicPr>
          <p:nvPr/>
        </p:nvPicPr>
        <p:blipFill>
          <a:blip r:embed="rId2" cstate="print"/>
          <a:srcRect/>
          <a:stretch>
            <a:fillRect/>
          </a:stretch>
        </p:blipFill>
        <p:spPr bwMode="auto">
          <a:xfrm>
            <a:off x="3943164" y="1196751"/>
            <a:ext cx="4949316" cy="4326947"/>
          </a:xfrm>
          <a:prstGeom prst="rect">
            <a:avLst/>
          </a:prstGeom>
          <a:noFill/>
        </p:spPr>
      </p:pic>
      <p:sp>
        <p:nvSpPr>
          <p:cNvPr id="4" name="CasellaDiTesto 3"/>
          <p:cNvSpPr txBox="1"/>
          <p:nvPr/>
        </p:nvSpPr>
        <p:spPr>
          <a:xfrm>
            <a:off x="3563888" y="260648"/>
            <a:ext cx="3528392" cy="369332"/>
          </a:xfrm>
          <a:prstGeom prst="rect">
            <a:avLst/>
          </a:prstGeom>
          <a:noFill/>
        </p:spPr>
        <p:txBody>
          <a:bodyPr wrap="square" rtlCol="0">
            <a:spAutoFit/>
          </a:bodyPr>
          <a:lstStyle/>
          <a:p>
            <a:pPr algn="ctr"/>
            <a:r>
              <a:rPr lang="it-IT" b="1" dirty="0" smtClean="0"/>
              <a:t>AMIGDALA</a:t>
            </a:r>
            <a:endParaRPr lang="it-IT" b="1" dirty="0"/>
          </a:p>
        </p:txBody>
      </p:sp>
    </p:spTree>
    <p:extLst>
      <p:ext uri="{BB962C8B-B14F-4D97-AF65-F5344CB8AC3E}">
        <p14:creationId xmlns:p14="http://schemas.microsoft.com/office/powerpoint/2010/main" val="229263093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116632"/>
            <a:ext cx="8964488" cy="1143000"/>
          </a:xfrm>
        </p:spPr>
        <p:txBody>
          <a:bodyPr/>
          <a:lstStyle/>
          <a:p>
            <a:r>
              <a:rPr lang="it-IT" dirty="0" smtClean="0"/>
              <a:t>Come aiutarli? Teniamo conto ….</a:t>
            </a:r>
            <a:endParaRPr lang="it-IT" dirty="0"/>
          </a:p>
        </p:txBody>
      </p:sp>
      <p:sp>
        <p:nvSpPr>
          <p:cNvPr id="3" name="Segnaposto contenuto 2"/>
          <p:cNvSpPr>
            <a:spLocks noGrp="1"/>
          </p:cNvSpPr>
          <p:nvPr>
            <p:ph idx="1"/>
          </p:nvPr>
        </p:nvSpPr>
        <p:spPr>
          <a:xfrm>
            <a:off x="685800" y="1340768"/>
            <a:ext cx="7772400" cy="4267200"/>
          </a:xfrm>
        </p:spPr>
        <p:txBody>
          <a:bodyPr/>
          <a:lstStyle/>
          <a:p>
            <a:r>
              <a:rPr lang="it-IT" sz="4400" dirty="0" smtClean="0">
                <a:latin typeface="Angsana New" pitchFamily="18" charset="-34"/>
                <a:cs typeface="Angsana New" pitchFamily="18" charset="-34"/>
              </a:rPr>
              <a:t> la rilevanza emotiva della specifica situazione </a:t>
            </a:r>
          </a:p>
          <a:p>
            <a:r>
              <a:rPr lang="it-IT" sz="4400" dirty="0" smtClean="0">
                <a:latin typeface="Angsana New" pitchFamily="18" charset="-34"/>
                <a:cs typeface="Angsana New" pitchFamily="18" charset="-34"/>
              </a:rPr>
              <a:t> i vantaggi immediati di un dato comportamento </a:t>
            </a:r>
          </a:p>
          <a:p>
            <a:r>
              <a:rPr lang="it-IT" sz="4400" dirty="0" smtClean="0">
                <a:latin typeface="Angsana New" pitchFamily="18" charset="-34"/>
                <a:cs typeface="Angsana New" pitchFamily="18" charset="-34"/>
              </a:rPr>
              <a:t> la distanza nel tempo degli effetti negativi o positivi che questo produce </a:t>
            </a:r>
          </a:p>
          <a:p>
            <a:r>
              <a:rPr lang="it-IT" sz="4400" dirty="0" smtClean="0">
                <a:latin typeface="Angsana New" pitchFamily="18" charset="-34"/>
                <a:cs typeface="Angsana New" pitchFamily="18" charset="-34"/>
              </a:rPr>
              <a:t>la prospettiva temporale limitata (centratura sul presente)</a:t>
            </a:r>
            <a:endParaRPr lang="it-IT" sz="4400" dirty="0">
              <a:latin typeface="Angsana New" pitchFamily="18" charset="-34"/>
              <a:cs typeface="Angsana New" pitchFamily="18" charset="-34"/>
            </a:endParaRPr>
          </a:p>
        </p:txBody>
      </p:sp>
      <p:sp>
        <p:nvSpPr>
          <p:cNvPr id="4" name="CasellaDiTesto 3"/>
          <p:cNvSpPr txBox="1"/>
          <p:nvPr/>
        </p:nvSpPr>
        <p:spPr>
          <a:xfrm>
            <a:off x="899592" y="4987042"/>
            <a:ext cx="5688632" cy="1754326"/>
          </a:xfrm>
          <a:prstGeom prst="rect">
            <a:avLst/>
          </a:prstGeom>
          <a:noFill/>
        </p:spPr>
        <p:txBody>
          <a:bodyPr wrap="square" rtlCol="0">
            <a:spAutoFit/>
          </a:bodyPr>
          <a:lstStyle/>
          <a:p>
            <a:r>
              <a:rPr lang="it-IT" dirty="0" smtClean="0"/>
              <a:t>Studia, lo fai per te, per il tuo futuro ….</a:t>
            </a:r>
          </a:p>
          <a:p>
            <a:r>
              <a:rPr lang="it-IT" dirty="0" smtClean="0"/>
              <a:t>Studia, è il tuo dovere</a:t>
            </a:r>
          </a:p>
          <a:p>
            <a:endParaRPr lang="it-IT" dirty="0" smtClean="0"/>
          </a:p>
          <a:p>
            <a:r>
              <a:rPr lang="it-IT" dirty="0" smtClean="0"/>
              <a:t>Non fumare, ti rovinerai la vita</a:t>
            </a:r>
          </a:p>
          <a:p>
            <a:r>
              <a:rPr lang="it-IT" dirty="0" smtClean="0"/>
              <a:t>Non fumare, è pericoloso</a:t>
            </a:r>
          </a:p>
          <a:p>
            <a:endParaRPr lang="it-IT" dirty="0" smtClean="0"/>
          </a:p>
        </p:txBody>
      </p:sp>
      <p:sp>
        <p:nvSpPr>
          <p:cNvPr id="5" name="CasellaDiTesto 4"/>
          <p:cNvSpPr txBox="1"/>
          <p:nvPr/>
        </p:nvSpPr>
        <p:spPr>
          <a:xfrm>
            <a:off x="5508104" y="5517232"/>
            <a:ext cx="2952328" cy="369332"/>
          </a:xfrm>
          <a:prstGeom prst="rect">
            <a:avLst/>
          </a:prstGeom>
          <a:noFill/>
        </p:spPr>
        <p:txBody>
          <a:bodyPr wrap="square" rtlCol="0">
            <a:spAutoFit/>
          </a:bodyPr>
          <a:lstStyle/>
          <a:p>
            <a:pPr algn="ctr"/>
            <a:r>
              <a:rPr lang="it-IT" b="1" dirty="0" smtClean="0"/>
              <a:t>Informare è poco utile</a:t>
            </a:r>
            <a:endParaRPr lang="it-IT" b="1" dirty="0"/>
          </a:p>
        </p:txBody>
      </p:sp>
    </p:spTree>
    <p:extLst>
      <p:ext uri="{BB962C8B-B14F-4D97-AF65-F5344CB8AC3E}">
        <p14:creationId xmlns:p14="http://schemas.microsoft.com/office/powerpoint/2010/main" val="72196156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8132" y="27139"/>
            <a:ext cx="8229600" cy="1143000"/>
          </a:xfrm>
        </p:spPr>
        <p:txBody>
          <a:bodyPr>
            <a:normAutofit fontScale="90000"/>
          </a:bodyPr>
          <a:lstStyle/>
          <a:p>
            <a:r>
              <a:rPr lang="it-IT" b="1" dirty="0" smtClean="0"/>
              <a:t>Conoscere e Comprendere</a:t>
            </a:r>
            <a:br>
              <a:rPr lang="it-IT" b="1" dirty="0" smtClean="0"/>
            </a:br>
            <a:endParaRPr lang="it-IT" b="1" dirty="0"/>
          </a:p>
        </p:txBody>
      </p:sp>
      <p:sp>
        <p:nvSpPr>
          <p:cNvPr id="3" name="Segnaposto contenuto 2"/>
          <p:cNvSpPr>
            <a:spLocks noGrp="1"/>
          </p:cNvSpPr>
          <p:nvPr>
            <p:ph idx="1"/>
          </p:nvPr>
        </p:nvSpPr>
        <p:spPr>
          <a:xfrm>
            <a:off x="236712" y="836712"/>
            <a:ext cx="8532440" cy="3877891"/>
          </a:xfrm>
          <a:solidFill>
            <a:schemeClr val="bg1"/>
          </a:solidFill>
        </p:spPr>
        <p:txBody>
          <a:bodyPr>
            <a:noAutofit/>
          </a:bodyPr>
          <a:lstStyle/>
          <a:p>
            <a:pPr algn="ctr">
              <a:lnSpc>
                <a:spcPct val="100000"/>
              </a:lnSpc>
              <a:buNone/>
            </a:pPr>
            <a:r>
              <a:rPr lang="it-IT" sz="2400" dirty="0" smtClean="0"/>
              <a:t>La risoluzione della vicenda </a:t>
            </a:r>
            <a:r>
              <a:rPr lang="it-IT" sz="2400" dirty="0" err="1" smtClean="0"/>
              <a:t>identitaria</a:t>
            </a:r>
            <a:r>
              <a:rPr lang="it-IT" sz="2400" dirty="0" smtClean="0"/>
              <a:t> (CHI SONO, CHE SENSO HA LA VITA PER ME, DOVE VADO, QUANTO E PER COSA VALGO, QUALI LIMITI HO ..)  si snoda lungo due distinti, ma connessi, livelli: </a:t>
            </a:r>
          </a:p>
          <a:p>
            <a:pPr algn="ctr">
              <a:lnSpc>
                <a:spcPct val="100000"/>
              </a:lnSpc>
            </a:pPr>
            <a:r>
              <a:rPr lang="it-IT" sz="2400" b="1" dirty="0" smtClean="0"/>
              <a:t>quello esterno (conoscere)</a:t>
            </a:r>
          </a:p>
          <a:p>
            <a:pPr algn="ctr">
              <a:lnSpc>
                <a:spcPct val="100000"/>
              </a:lnSpc>
            </a:pPr>
            <a:r>
              <a:rPr lang="it-IT" sz="2400" b="1" dirty="0" smtClean="0"/>
              <a:t>quello interno (comprendere) </a:t>
            </a:r>
          </a:p>
          <a:p>
            <a:pPr algn="ctr">
              <a:lnSpc>
                <a:spcPct val="100000"/>
              </a:lnSpc>
              <a:buNone/>
            </a:pPr>
            <a:r>
              <a:rPr lang="it-IT" sz="2400" dirty="0" smtClean="0"/>
              <a:t>Ritengo che sia prioritario il secondo, in quanto</a:t>
            </a:r>
          </a:p>
          <a:p>
            <a:pPr algn="ctr">
              <a:lnSpc>
                <a:spcPct val="100000"/>
              </a:lnSpc>
              <a:buNone/>
            </a:pPr>
            <a:r>
              <a:rPr lang="it-IT" sz="2400" dirty="0" smtClean="0"/>
              <a:t>l’obiettivo di tale esplorazione </a:t>
            </a:r>
            <a:r>
              <a:rPr lang="it-IT" sz="2400" u="sng" dirty="0" smtClean="0"/>
              <a:t>è quello di </a:t>
            </a:r>
            <a:r>
              <a:rPr lang="it-IT" sz="2400" i="1" u="sng" dirty="0" smtClean="0"/>
              <a:t>dare</a:t>
            </a:r>
          </a:p>
          <a:p>
            <a:pPr algn="ctr">
              <a:lnSpc>
                <a:spcPct val="100000"/>
              </a:lnSpc>
              <a:buNone/>
            </a:pPr>
            <a:r>
              <a:rPr lang="it-IT" sz="2400" i="1" u="sng" dirty="0" smtClean="0"/>
              <a:t>senso</a:t>
            </a:r>
            <a:r>
              <a:rPr lang="it-IT" sz="2400" u="sng" dirty="0" smtClean="0"/>
              <a:t> alla propria stori</a:t>
            </a:r>
            <a:r>
              <a:rPr lang="it-IT" sz="2400" dirty="0" smtClean="0"/>
              <a:t>a personale e ai significati</a:t>
            </a:r>
          </a:p>
          <a:p>
            <a:pPr algn="ctr">
              <a:lnSpc>
                <a:spcPct val="100000"/>
              </a:lnSpc>
              <a:buNone/>
            </a:pPr>
            <a:r>
              <a:rPr lang="it-IT" sz="2400" dirty="0" smtClean="0"/>
              <a:t>che ha sulla propria identità attuale e futura.</a:t>
            </a:r>
          </a:p>
        </p:txBody>
      </p:sp>
      <p:sp>
        <p:nvSpPr>
          <p:cNvPr id="4" name="CasellaDiTesto 3"/>
          <p:cNvSpPr txBox="1"/>
          <p:nvPr/>
        </p:nvSpPr>
        <p:spPr>
          <a:xfrm>
            <a:off x="3923928" y="5085184"/>
            <a:ext cx="4968552" cy="1477328"/>
          </a:xfrm>
          <a:prstGeom prst="rect">
            <a:avLst/>
          </a:prstGeom>
          <a:solidFill>
            <a:srgbClr val="FF0000"/>
          </a:solidFill>
        </p:spPr>
        <p:txBody>
          <a:bodyPr wrap="square" rtlCol="0">
            <a:spAutoFit/>
          </a:bodyPr>
          <a:lstStyle/>
          <a:p>
            <a:pPr algn="ctr"/>
            <a:r>
              <a:rPr lang="it-IT" dirty="0" smtClean="0"/>
              <a:t>UN PROGETTO COMPLESSIVO, A CARICO DELLA ‘COMUNITA’ EDUCANTE</a:t>
            </a:r>
          </a:p>
          <a:p>
            <a:pPr algn="ctr"/>
            <a:r>
              <a:rPr lang="it-IT" dirty="0" smtClean="0"/>
              <a:t>COMPLESSITA’ - ALLARGARESSXZZSSXSXXZXSDESSSSSDDD</a:t>
            </a:r>
            <a:endParaRPr lang="it-IT" dirty="0"/>
          </a:p>
        </p:txBody>
      </p:sp>
    </p:spTree>
    <p:extLst>
      <p:ext uri="{BB962C8B-B14F-4D97-AF65-F5344CB8AC3E}">
        <p14:creationId xmlns:p14="http://schemas.microsoft.com/office/powerpoint/2010/main" val="119391935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rasiaforismi.com/wp-content/uploads/2011/03/196647_10150114852408382_313737468381_6489500_3550752_n.jpg"/>
          <p:cNvPicPr>
            <a:picLocks noChangeAspect="1" noChangeArrowheads="1"/>
          </p:cNvPicPr>
          <p:nvPr/>
        </p:nvPicPr>
        <p:blipFill>
          <a:blip r:embed="rId2" cstate="print"/>
          <a:srcRect/>
          <a:stretch>
            <a:fillRect/>
          </a:stretch>
        </p:blipFill>
        <p:spPr bwMode="auto">
          <a:xfrm>
            <a:off x="2500298" y="285728"/>
            <a:ext cx="5286412" cy="3597698"/>
          </a:xfrm>
          <a:prstGeom prst="rect">
            <a:avLst/>
          </a:prstGeom>
          <a:noFill/>
        </p:spPr>
      </p:pic>
      <p:sp>
        <p:nvSpPr>
          <p:cNvPr id="8" name="Segnaposto contenuto 2"/>
          <p:cNvSpPr>
            <a:spLocks noGrp="1"/>
          </p:cNvSpPr>
          <p:nvPr>
            <p:ph idx="1"/>
          </p:nvPr>
        </p:nvSpPr>
        <p:spPr>
          <a:xfrm>
            <a:off x="214282" y="3929066"/>
            <a:ext cx="8715436" cy="2900370"/>
          </a:xfrm>
        </p:spPr>
        <p:txBody>
          <a:bodyPr>
            <a:normAutofit/>
          </a:bodyPr>
          <a:lstStyle/>
          <a:p>
            <a:pPr>
              <a:buNone/>
            </a:pPr>
            <a:r>
              <a:rPr lang="it-IT" dirty="0" smtClean="0"/>
              <a:t>Più </a:t>
            </a:r>
            <a:r>
              <a:rPr lang="it-IT" b="1" i="1" dirty="0" smtClean="0">
                <a:solidFill>
                  <a:schemeClr val="accent2">
                    <a:lumMod val="50000"/>
                  </a:schemeClr>
                </a:solidFill>
              </a:rPr>
              <a:t>COMPASSIONE che IRRITAZIONE</a:t>
            </a:r>
          </a:p>
          <a:p>
            <a:pPr>
              <a:buNone/>
            </a:pPr>
            <a:r>
              <a:rPr lang="it-IT" dirty="0" smtClean="0"/>
              <a:t>Dovrebbero ispirarci più la comprensione del travaglio che vivono che </a:t>
            </a:r>
            <a:r>
              <a:rPr lang="it-IT" b="1" dirty="0" smtClean="0"/>
              <a:t>irritarci </a:t>
            </a:r>
            <a:r>
              <a:rPr lang="it-IT" dirty="0" smtClean="0"/>
              <a:t>per le </a:t>
            </a:r>
            <a:r>
              <a:rPr lang="it-IT" b="1" dirty="0" smtClean="0"/>
              <a:t>delusioni </a:t>
            </a:r>
            <a:r>
              <a:rPr lang="it-IT" dirty="0" smtClean="0"/>
              <a:t>che ci provocano. </a:t>
            </a:r>
          </a:p>
          <a:p>
            <a:pPr algn="ctr">
              <a:buNone/>
            </a:pPr>
            <a:r>
              <a:rPr lang="it-IT" u="sng" dirty="0" smtClean="0">
                <a:solidFill>
                  <a:srgbClr val="FF0000"/>
                </a:solidFill>
              </a:rPr>
              <a:t>Perché queste hanno a che fare con le nostre </a:t>
            </a:r>
            <a:r>
              <a:rPr lang="it-IT" b="1" u="sng" dirty="0" smtClean="0">
                <a:solidFill>
                  <a:srgbClr val="FF0000"/>
                </a:solidFill>
              </a:rPr>
              <a:t>aspettative</a:t>
            </a:r>
            <a:endParaRPr lang="it-IT" b="1" u="sng" dirty="0">
              <a:solidFill>
                <a:srgbClr val="FF0000"/>
              </a:solidFill>
            </a:endParaRPr>
          </a:p>
        </p:txBody>
      </p:sp>
    </p:spTree>
    <p:extLst>
      <p:ext uri="{BB962C8B-B14F-4D97-AF65-F5344CB8AC3E}">
        <p14:creationId xmlns:p14="http://schemas.microsoft.com/office/powerpoint/2010/main" val="364886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Sovente ci sono problemi linguistici già prima dell’adozione</a:t>
            </a:r>
            <a:endParaRPr lang="it-IT" dirty="0"/>
          </a:p>
        </p:txBody>
      </p:sp>
      <p:sp>
        <p:nvSpPr>
          <p:cNvPr id="3" name="Segnaposto contenuto 2"/>
          <p:cNvSpPr>
            <a:spLocks noGrp="1"/>
          </p:cNvSpPr>
          <p:nvPr>
            <p:ph idx="1"/>
          </p:nvPr>
        </p:nvSpPr>
        <p:spPr>
          <a:xfrm>
            <a:off x="457200" y="1600201"/>
            <a:ext cx="8229600" cy="3917031"/>
          </a:xfrm>
        </p:spPr>
        <p:txBody>
          <a:bodyPr>
            <a:normAutofit fontScale="62500" lnSpcReduction="20000"/>
          </a:bodyPr>
          <a:lstStyle/>
          <a:p>
            <a:pPr>
              <a:lnSpc>
                <a:spcPct val="120000"/>
              </a:lnSpc>
            </a:pPr>
            <a:r>
              <a:rPr lang="it-IT" dirty="0" smtClean="0"/>
              <a:t>La lingua è una delle aree maggiormente influenzata negativamente dal tempo trascorso in un ambiente privo di </a:t>
            </a:r>
            <a:r>
              <a:rPr lang="it-IT" dirty="0" err="1" smtClean="0"/>
              <a:t>accudimento</a:t>
            </a:r>
            <a:endParaRPr lang="it-IT" dirty="0" smtClean="0"/>
          </a:p>
          <a:p>
            <a:pPr>
              <a:lnSpc>
                <a:spcPct val="120000"/>
              </a:lnSpc>
              <a:buNone/>
            </a:pPr>
            <a:r>
              <a:rPr lang="it-IT" dirty="0" smtClean="0"/>
              <a:t>CAUSE</a:t>
            </a:r>
          </a:p>
          <a:p>
            <a:pPr lvl="1">
              <a:lnSpc>
                <a:spcPct val="120000"/>
              </a:lnSpc>
              <a:buFont typeface="Wingdings" pitchFamily="2" charset="2"/>
              <a:buChar char="§"/>
            </a:pPr>
            <a:r>
              <a:rPr lang="it-IT" dirty="0" smtClean="0"/>
              <a:t>eventuali infezioni continue all'orecchio</a:t>
            </a:r>
          </a:p>
          <a:p>
            <a:pPr lvl="1">
              <a:lnSpc>
                <a:spcPct val="120000"/>
              </a:lnSpc>
              <a:buFont typeface="Wingdings" pitchFamily="2" charset="2"/>
              <a:buChar char="§"/>
            </a:pPr>
            <a:r>
              <a:rPr lang="it-IT" dirty="0" smtClean="0"/>
              <a:t>forme di ADD (disturbo dell’attenzione, iperattività)</a:t>
            </a:r>
          </a:p>
          <a:p>
            <a:pPr lvl="1">
              <a:lnSpc>
                <a:spcPct val="120000"/>
              </a:lnSpc>
              <a:buFont typeface="Wingdings" pitchFamily="2" charset="2"/>
              <a:buChar char="§"/>
            </a:pPr>
            <a:r>
              <a:rPr lang="it-IT" dirty="0" smtClean="0"/>
              <a:t>mancanza di un ambiente stimolante</a:t>
            </a:r>
          </a:p>
          <a:p>
            <a:pPr lvl="1">
              <a:lnSpc>
                <a:spcPct val="120000"/>
              </a:lnSpc>
              <a:buFont typeface="Wingdings" pitchFamily="2" charset="2"/>
              <a:buChar char="§"/>
            </a:pPr>
            <a:r>
              <a:rPr lang="it-IT" dirty="0" smtClean="0"/>
              <a:t>disturbi emotivi</a:t>
            </a:r>
          </a:p>
          <a:p>
            <a:pPr>
              <a:lnSpc>
                <a:spcPct val="120000"/>
              </a:lnSpc>
            </a:pPr>
            <a:r>
              <a:rPr lang="it-IT" dirty="0" smtClean="0"/>
              <a:t>Sarebbe pertanto utile avere indicazioni sulla qualità del linguaggio prima dell’adozione </a:t>
            </a:r>
          </a:p>
          <a:p>
            <a:pPr>
              <a:lnSpc>
                <a:spcPct val="120000"/>
              </a:lnSpc>
              <a:buNone/>
            </a:pPr>
            <a:r>
              <a:rPr lang="it-IT" dirty="0" smtClean="0"/>
              <a:t>I</a:t>
            </a:r>
            <a:r>
              <a:rPr lang="it-IT" b="1" dirty="0" smtClean="0"/>
              <a:t> ritardi presenti nella prima lingua si trasferiscono e diventano ritardi anche nella  lingua nuova</a:t>
            </a:r>
            <a:endParaRPr lang="it-IT" dirty="0" smtClean="0"/>
          </a:p>
          <a:p>
            <a:pPr>
              <a:lnSpc>
                <a:spcPct val="120000"/>
              </a:lnSpc>
            </a:pPr>
            <a:endParaRPr lang="it-IT" dirty="0"/>
          </a:p>
        </p:txBody>
      </p:sp>
      <p:sp>
        <p:nvSpPr>
          <p:cNvPr id="4" name="Rettangolo 3"/>
          <p:cNvSpPr/>
          <p:nvPr/>
        </p:nvSpPr>
        <p:spPr>
          <a:xfrm>
            <a:off x="251520" y="5380672"/>
            <a:ext cx="8712968" cy="1477328"/>
          </a:xfrm>
          <a:prstGeom prst="rect">
            <a:avLst/>
          </a:prstGeom>
        </p:spPr>
        <p:txBody>
          <a:bodyPr wrap="square">
            <a:spAutoFit/>
          </a:bodyPr>
          <a:lstStyle/>
          <a:p>
            <a:pPr>
              <a:buNone/>
            </a:pPr>
            <a:r>
              <a:rPr lang="it-IT" b="1" u="sng" dirty="0" smtClean="0">
                <a:effectLst>
                  <a:outerShdw blurRad="38100" dist="38100" dir="2700000" algn="tl">
                    <a:srgbClr val="000000">
                      <a:alpha val="43137"/>
                    </a:srgbClr>
                  </a:outerShdw>
                </a:effectLst>
                <a:latin typeface="Arial Black" pitchFamily="34" charset="0"/>
              </a:rPr>
              <a:t>Le difficoltà possono essere durature</a:t>
            </a:r>
            <a:r>
              <a:rPr lang="it-IT" dirty="0" smtClean="0"/>
              <a:t>: i bambini con un passato di istituzionalizzazione hanno problemi, a distanza di tempo, </a:t>
            </a:r>
            <a:r>
              <a:rPr lang="it-IT" b="1" dirty="0" smtClean="0">
                <a:solidFill>
                  <a:srgbClr val="FF0000"/>
                </a:solidFill>
              </a:rPr>
              <a:t>nell’</a:t>
            </a:r>
            <a:r>
              <a:rPr lang="it-IT" b="1" u="sng" dirty="0" smtClean="0">
                <a:solidFill>
                  <a:srgbClr val="FF0000"/>
                </a:solidFill>
              </a:rPr>
              <a:t>esternare   emozioni</a:t>
            </a:r>
            <a:r>
              <a:rPr lang="it-IT" dirty="0" smtClean="0"/>
              <a:t>, nel </a:t>
            </a:r>
            <a:r>
              <a:rPr lang="it-IT" b="1" dirty="0" smtClean="0"/>
              <a:t>chiedere aiuto ad adulti</a:t>
            </a:r>
            <a:r>
              <a:rPr lang="it-IT" dirty="0" smtClean="0"/>
              <a:t>, </a:t>
            </a:r>
            <a:r>
              <a:rPr lang="it-IT" b="1" dirty="0" smtClean="0">
                <a:solidFill>
                  <a:srgbClr val="FF0000"/>
                </a:solidFill>
              </a:rPr>
              <a:t>nell’</a:t>
            </a:r>
            <a:r>
              <a:rPr lang="it-IT" b="1" u="sng" dirty="0" smtClean="0">
                <a:solidFill>
                  <a:srgbClr val="FF0000"/>
                </a:solidFill>
              </a:rPr>
              <a:t>esprimere idee e fantasie </a:t>
            </a:r>
            <a:r>
              <a:rPr lang="it-IT" dirty="0" smtClean="0"/>
              <a:t>nonostante siano tecnicamente in grado di farlo. Stessa difficoltà incontrano a scuola </a:t>
            </a:r>
            <a:r>
              <a:rPr lang="it-IT" b="1" dirty="0" smtClean="0">
                <a:solidFill>
                  <a:srgbClr val="FF0000"/>
                </a:solidFill>
              </a:rPr>
              <a:t>nell’</a:t>
            </a:r>
            <a:r>
              <a:rPr lang="it-IT" b="1" u="sng" dirty="0" smtClean="0">
                <a:solidFill>
                  <a:srgbClr val="FF0000"/>
                </a:solidFill>
              </a:rPr>
              <a:t>esprimere concetti astratti </a:t>
            </a:r>
            <a:r>
              <a:rPr lang="it-IT" dirty="0" smtClean="0"/>
              <a:t>(</a:t>
            </a:r>
            <a:r>
              <a:rPr lang="it-IT" dirty="0" err="1" smtClean="0"/>
              <a:t>Saetersdal</a:t>
            </a:r>
            <a:r>
              <a:rPr lang="it-IT" dirty="0" smtClean="0"/>
              <a:t>, </a:t>
            </a:r>
            <a:r>
              <a:rPr lang="it-IT" dirty="0" err="1" smtClean="0"/>
              <a:t>Dalen</a:t>
            </a:r>
            <a:r>
              <a:rPr lang="it-IT" dirty="0" smtClean="0"/>
              <a:t> 1991).</a:t>
            </a:r>
            <a:endParaRPr lang="it-IT" dirty="0"/>
          </a:p>
        </p:txBody>
      </p:sp>
    </p:spTree>
    <p:extLst>
      <p:ext uri="{BB962C8B-B14F-4D97-AF65-F5344CB8AC3E}">
        <p14:creationId xmlns:p14="http://schemas.microsoft.com/office/powerpoint/2010/main" val="210780496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3212976"/>
            <a:ext cx="8362950" cy="3445843"/>
          </a:xfrm>
          <a:solidFill>
            <a:schemeClr val="bg1"/>
          </a:solidFill>
        </p:spPr>
        <p:txBody>
          <a:bodyPr>
            <a:normAutofit fontScale="55000" lnSpcReduction="20000"/>
          </a:bodyPr>
          <a:lstStyle/>
          <a:p>
            <a:pPr>
              <a:lnSpc>
                <a:spcPct val="170000"/>
              </a:lnSpc>
              <a:buFont typeface="Wingdings" pitchFamily="2" charset="2"/>
              <a:buNone/>
              <a:defRPr/>
            </a:pPr>
            <a:r>
              <a:rPr lang="it-IT" dirty="0" smtClean="0"/>
              <a:t>un lavoro coordinato tra scuola, famiglia, servizi socio-sanitari, associazioni familiari e altri soggetti che si occupano di adozione sul territorio. </a:t>
            </a:r>
          </a:p>
          <a:p>
            <a:pPr>
              <a:lnSpc>
                <a:spcPct val="170000"/>
              </a:lnSpc>
              <a:buFont typeface="Wingdings" pitchFamily="2" charset="2"/>
              <a:buNone/>
              <a:defRPr/>
            </a:pPr>
            <a:r>
              <a:rPr lang="it-IT" dirty="0" smtClean="0"/>
              <a:t> ….. garantire, in un'ottica di collaborazione, il confronto sulle problematiche che potrebbero eventualmente presentarsi, sia al momento dell'accoglienza a scuola che successivamente, nonché mettere a disposizione competenze e professionalità diversificate, al fine di sostenere il benessere scolastico degli studenti  tramite un approccio multidisciplinare. </a:t>
            </a:r>
            <a:endParaRPr lang="it-IT" dirty="0"/>
          </a:p>
        </p:txBody>
      </p:sp>
      <p:sp>
        <p:nvSpPr>
          <p:cNvPr id="157699" name="Titolo 2"/>
          <p:cNvSpPr>
            <a:spLocks noGrp="1"/>
          </p:cNvSpPr>
          <p:nvPr>
            <p:ph type="title"/>
          </p:nvPr>
        </p:nvSpPr>
        <p:spPr>
          <a:xfrm>
            <a:off x="457200" y="1484784"/>
            <a:ext cx="8229600" cy="1143000"/>
          </a:xfrm>
        </p:spPr>
        <p:txBody>
          <a:bodyPr>
            <a:normAutofit fontScale="90000"/>
          </a:bodyPr>
          <a:lstStyle/>
          <a:p>
            <a:r>
              <a:rPr lang="it-IT" u="sng" dirty="0" smtClean="0">
                <a:solidFill>
                  <a:srgbClr val="FF0000"/>
                </a:solidFill>
              </a:rPr>
              <a:t>Una rete </a:t>
            </a:r>
            <a:r>
              <a:rPr lang="it-IT" dirty="0" smtClean="0"/>
              <a:t>intorno al ragazzo</a:t>
            </a:r>
            <a:br>
              <a:rPr lang="it-IT" dirty="0" smtClean="0"/>
            </a:br>
            <a:endParaRPr lang="it-IT" dirty="0" smtClean="0"/>
          </a:p>
        </p:txBody>
      </p:sp>
    </p:spTree>
    <p:extLst>
      <p:ext uri="{BB962C8B-B14F-4D97-AF65-F5344CB8AC3E}">
        <p14:creationId xmlns:p14="http://schemas.microsoft.com/office/powerpoint/2010/main" val="61860535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764704"/>
            <a:ext cx="8892480" cy="1944216"/>
          </a:xfrm>
        </p:spPr>
        <p:txBody>
          <a:bodyPr/>
          <a:lstStyle/>
          <a:p>
            <a:pPr algn="ctr">
              <a:buNone/>
            </a:pPr>
            <a:r>
              <a:rPr lang="it-IT" sz="7200" b="1" dirty="0" smtClean="0">
                <a:solidFill>
                  <a:srgbClr val="FF0000"/>
                </a:solidFill>
                <a:effectLst>
                  <a:outerShdw blurRad="38100" dist="38100" dir="2700000" algn="tl">
                    <a:srgbClr val="000000">
                      <a:alpha val="43137"/>
                    </a:srgbClr>
                  </a:outerShdw>
                </a:effectLst>
                <a:latin typeface="Informal Roman" pitchFamily="66" charset="0"/>
              </a:rPr>
              <a:t>INCANTARSI</a:t>
            </a:r>
          </a:p>
          <a:p>
            <a:pPr algn="ctr">
              <a:buNone/>
            </a:pPr>
            <a:r>
              <a:rPr lang="it-IT" sz="2400" b="1" dirty="0" smtClean="0">
                <a:solidFill>
                  <a:srgbClr val="FF0000"/>
                </a:solidFill>
                <a:effectLst>
                  <a:outerShdw blurRad="38100" dist="38100" dir="2700000" algn="tl">
                    <a:srgbClr val="000000">
                      <a:alpha val="43137"/>
                    </a:srgbClr>
                  </a:outerShdw>
                </a:effectLst>
                <a:latin typeface="Informal Roman" pitchFamily="66" charset="0"/>
              </a:rPr>
              <a:t>STUPIRSI</a:t>
            </a:r>
          </a:p>
          <a:p>
            <a:pPr algn="ctr">
              <a:buNone/>
            </a:pPr>
            <a:r>
              <a:rPr lang="it-IT" sz="2400" b="1" dirty="0" smtClean="0">
                <a:solidFill>
                  <a:srgbClr val="FF0000"/>
                </a:solidFill>
                <a:effectLst>
                  <a:outerShdw blurRad="38100" dist="38100" dir="2700000" algn="tl">
                    <a:srgbClr val="000000">
                      <a:alpha val="43137"/>
                    </a:srgbClr>
                  </a:outerShdw>
                </a:effectLst>
                <a:latin typeface="Informal Roman" pitchFamily="66" charset="0"/>
              </a:rPr>
              <a:t>ESSERE AMMALIATI</a:t>
            </a:r>
            <a:endParaRPr lang="it-IT" sz="2400" b="1" dirty="0">
              <a:solidFill>
                <a:srgbClr val="FF0000"/>
              </a:solidFill>
              <a:effectLst>
                <a:outerShdw blurRad="38100" dist="38100" dir="2700000" algn="tl">
                  <a:srgbClr val="000000">
                    <a:alpha val="43137"/>
                  </a:srgbClr>
                </a:outerShdw>
              </a:effectLst>
              <a:latin typeface="Informal Roman" pitchFamily="66" charset="0"/>
            </a:endParaRPr>
          </a:p>
        </p:txBody>
      </p:sp>
      <p:sp>
        <p:nvSpPr>
          <p:cNvPr id="4" name="CasellaDiTesto 3"/>
          <p:cNvSpPr txBox="1"/>
          <p:nvPr/>
        </p:nvSpPr>
        <p:spPr>
          <a:xfrm>
            <a:off x="179512" y="3140968"/>
            <a:ext cx="8892480" cy="2585323"/>
          </a:xfrm>
          <a:prstGeom prst="rect">
            <a:avLst/>
          </a:prstGeom>
          <a:solidFill>
            <a:schemeClr val="bg1"/>
          </a:solidFill>
        </p:spPr>
        <p:txBody>
          <a:bodyPr wrap="square" rtlCol="0">
            <a:spAutoFit/>
          </a:bodyPr>
          <a:lstStyle/>
          <a:p>
            <a:r>
              <a:rPr lang="it-IT" dirty="0" smtClean="0"/>
              <a:t>INCANTATO …. UNA PAROLA DELLE FAVOLE, SIGNIFICA PERDERSI IN QUALCOSA, RIMANERE SENZA PAROLE. </a:t>
            </a:r>
          </a:p>
          <a:p>
            <a:r>
              <a:rPr lang="it-IT" dirty="0" smtClean="0"/>
              <a:t>Imparare, conoscere è felicità </a:t>
            </a:r>
          </a:p>
          <a:p>
            <a:r>
              <a:rPr lang="it-IT" dirty="0" smtClean="0"/>
              <a:t>Imparare, conoscere, apprendere, scoprire, una meravigliosa avventura. Ma noi (insegnanti e genitori) ci crediamo? O invece pensiamo che imparare sia un dovere? ….. </a:t>
            </a:r>
          </a:p>
          <a:p>
            <a:r>
              <a:rPr lang="it-IT" dirty="0" smtClean="0"/>
              <a:t>I bambini sono più bravi di noi ad incantarsi. </a:t>
            </a:r>
          </a:p>
          <a:p>
            <a:r>
              <a:rPr lang="it-IT" dirty="0" smtClean="0"/>
              <a:t>Noi forse ricordiamo alcuni momenti …. Quando ci siamo innamorati e non avevamo occhi che per quella persona che ci toglieva il fiato …..</a:t>
            </a:r>
            <a:endParaRPr lang="it-IT" dirty="0"/>
          </a:p>
        </p:txBody>
      </p:sp>
      <p:sp>
        <p:nvSpPr>
          <p:cNvPr id="5" name="CasellaDiTesto 4"/>
          <p:cNvSpPr txBox="1"/>
          <p:nvPr/>
        </p:nvSpPr>
        <p:spPr>
          <a:xfrm>
            <a:off x="1115616" y="6023029"/>
            <a:ext cx="6768752" cy="646331"/>
          </a:xfrm>
          <a:prstGeom prst="rect">
            <a:avLst/>
          </a:prstGeom>
          <a:noFill/>
        </p:spPr>
        <p:txBody>
          <a:bodyPr wrap="square" rtlCol="0">
            <a:spAutoFit/>
          </a:bodyPr>
          <a:lstStyle/>
          <a:p>
            <a:pPr algn="ctr"/>
            <a:r>
              <a:rPr lang="it-IT" dirty="0" smtClean="0">
                <a:solidFill>
                  <a:srgbClr val="FF0000"/>
                </a:solidFill>
              </a:rPr>
              <a:t>Quando l’abbiamo visto INCANTARSI recentemente?</a:t>
            </a:r>
          </a:p>
          <a:p>
            <a:pPr algn="ctr"/>
            <a:r>
              <a:rPr lang="it-IT" dirty="0" smtClean="0">
                <a:solidFill>
                  <a:srgbClr val="FF0000"/>
                </a:solidFill>
              </a:rPr>
              <a:t>E quando ci siamo NOI INCANTATI recentemente?</a:t>
            </a:r>
            <a:endParaRPr lang="it-IT" dirty="0">
              <a:solidFill>
                <a:srgbClr val="FF0000"/>
              </a:solidFill>
            </a:endParaRPr>
          </a:p>
        </p:txBody>
      </p:sp>
    </p:spTree>
    <p:extLst>
      <p:ext uri="{BB962C8B-B14F-4D97-AF65-F5344CB8AC3E}">
        <p14:creationId xmlns:p14="http://schemas.microsoft.com/office/powerpoint/2010/main" val="26256876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ction="ppaction://hlinkfile"/>
          </p:cNvPr>
          <p:cNvPicPr>
            <a:picLocks noChangeAspect="1" noChangeArrowheads="1"/>
          </p:cNvPicPr>
          <p:nvPr/>
        </p:nvPicPr>
        <p:blipFill>
          <a:blip r:embed="rId3" cstate="print"/>
          <a:srcRect/>
          <a:stretch>
            <a:fillRect/>
          </a:stretch>
        </p:blipFill>
        <p:spPr bwMode="auto">
          <a:xfrm>
            <a:off x="395536" y="620688"/>
            <a:ext cx="8332674" cy="5627477"/>
          </a:xfrm>
          <a:prstGeom prst="rect">
            <a:avLst/>
          </a:prstGeom>
          <a:noFill/>
          <a:ln w="9525">
            <a:noFill/>
            <a:miter lim="800000"/>
            <a:headEnd/>
            <a:tailEnd/>
          </a:ln>
          <a:effectLst/>
        </p:spPr>
      </p:pic>
    </p:spTree>
    <p:extLst>
      <p:ext uri="{BB962C8B-B14F-4D97-AF65-F5344CB8AC3E}">
        <p14:creationId xmlns:p14="http://schemas.microsoft.com/office/powerpoint/2010/main" val="368495711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8" y="3501008"/>
            <a:ext cx="8964488" cy="1143000"/>
          </a:xfrm>
        </p:spPr>
        <p:txBody>
          <a:bodyPr/>
          <a:lstStyle/>
          <a:p>
            <a:r>
              <a:rPr lang="it-IT" dirty="0" smtClean="0"/>
              <a:t>LA SCUOLA (oltre che la famiglia) </a:t>
            </a:r>
            <a:endParaRPr lang="it-IT" dirty="0"/>
          </a:p>
        </p:txBody>
      </p:sp>
      <p:sp>
        <p:nvSpPr>
          <p:cNvPr id="3" name="Segnaposto contenuto 2"/>
          <p:cNvSpPr>
            <a:spLocks noGrp="1"/>
          </p:cNvSpPr>
          <p:nvPr>
            <p:ph idx="1"/>
          </p:nvPr>
        </p:nvSpPr>
        <p:spPr>
          <a:xfrm>
            <a:off x="467544" y="4789512"/>
            <a:ext cx="7772400" cy="1519808"/>
          </a:xfrm>
          <a:solidFill>
            <a:schemeClr val="bg1"/>
          </a:solidFill>
        </p:spPr>
        <p:txBody>
          <a:bodyPr/>
          <a:lstStyle/>
          <a:p>
            <a:pPr algn="ctr">
              <a:buNone/>
            </a:pPr>
            <a:r>
              <a:rPr lang="it-IT" sz="2800" b="1" dirty="0" smtClean="0"/>
              <a:t>La scuola non si dovrebbe che occupare di questo, di accendere il desiderio, accendere una vita</a:t>
            </a:r>
          </a:p>
          <a:p>
            <a:pPr fontAlgn="t">
              <a:buNone/>
            </a:pPr>
            <a:endParaRPr lang="it-IT" sz="2000" dirty="0" smtClean="0"/>
          </a:p>
          <a:p>
            <a:pPr fontAlgn="t">
              <a:buNone/>
            </a:pPr>
            <a:r>
              <a:rPr lang="it-IT" sz="2000" dirty="0" smtClean="0"/>
              <a:t>(Prof. Massimo </a:t>
            </a:r>
            <a:r>
              <a:rPr lang="it-IT" sz="2000" dirty="0" err="1" smtClean="0"/>
              <a:t>Recalcati</a:t>
            </a:r>
            <a:r>
              <a:rPr lang="it-IT" sz="2000" dirty="0" smtClean="0"/>
              <a:t> - Riflessioni sulla bellezza e sulla crisi della scuola)</a:t>
            </a:r>
          </a:p>
          <a:p>
            <a:endParaRPr lang="it-IT" sz="2000" dirty="0"/>
          </a:p>
        </p:txBody>
      </p:sp>
      <p:sp>
        <p:nvSpPr>
          <p:cNvPr id="4" name="CasellaDiTesto 3"/>
          <p:cNvSpPr txBox="1"/>
          <p:nvPr/>
        </p:nvSpPr>
        <p:spPr>
          <a:xfrm>
            <a:off x="539552" y="404664"/>
            <a:ext cx="8136904" cy="2862322"/>
          </a:xfrm>
          <a:prstGeom prst="rect">
            <a:avLst/>
          </a:prstGeom>
          <a:solidFill>
            <a:schemeClr val="bg1"/>
          </a:solidFill>
        </p:spPr>
        <p:txBody>
          <a:bodyPr wrap="square" rtlCol="0">
            <a:spAutoFit/>
          </a:bodyPr>
          <a:lstStyle/>
          <a:p>
            <a:pPr algn="r"/>
            <a:r>
              <a:rPr lang="it-IT" sz="2000" b="1" dirty="0" smtClean="0"/>
              <a:t>Inoltre nel nostro tempo il DESIDERIO è in uno stato critico </a:t>
            </a:r>
          </a:p>
          <a:p>
            <a:endParaRPr lang="it-IT" sz="2000" dirty="0" smtClean="0"/>
          </a:p>
          <a:p>
            <a:r>
              <a:rPr lang="it-IT" sz="2000" dirty="0" smtClean="0"/>
              <a:t>Nei noi notiamo una difficoltà ad accendere il desiderio, ancora di più nel tempo moderno</a:t>
            </a:r>
          </a:p>
          <a:p>
            <a:endParaRPr lang="it-IT" sz="2000" dirty="0" smtClean="0"/>
          </a:p>
          <a:p>
            <a:r>
              <a:rPr lang="it-IT" sz="2000" dirty="0" smtClean="0"/>
              <a:t>Ma soprattutto i giovani fanno una fatica, nel crescente a desiderare. </a:t>
            </a:r>
          </a:p>
          <a:p>
            <a:r>
              <a:rPr lang="it-IT" sz="2000" dirty="0" smtClean="0"/>
              <a:t>Questo si ripercuote anche nelle patologie.</a:t>
            </a:r>
          </a:p>
          <a:p>
            <a:r>
              <a:rPr lang="it-IT" sz="2000" dirty="0" smtClean="0"/>
              <a:t> </a:t>
            </a:r>
          </a:p>
          <a:p>
            <a:endParaRPr lang="it-IT" sz="2000" dirty="0"/>
          </a:p>
        </p:txBody>
      </p:sp>
    </p:spTree>
    <p:extLst>
      <p:ext uri="{BB962C8B-B14F-4D97-AF65-F5344CB8AC3E}">
        <p14:creationId xmlns:p14="http://schemas.microsoft.com/office/powerpoint/2010/main" val="23084869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TENER vivo il DESIDERIO</a:t>
            </a:r>
            <a:endParaRPr lang="it-IT" dirty="0"/>
          </a:p>
        </p:txBody>
      </p:sp>
      <p:sp>
        <p:nvSpPr>
          <p:cNvPr id="3" name="Segnaposto contenuto 2"/>
          <p:cNvSpPr>
            <a:spLocks noGrp="1"/>
          </p:cNvSpPr>
          <p:nvPr>
            <p:ph idx="1"/>
          </p:nvPr>
        </p:nvSpPr>
        <p:spPr>
          <a:xfrm>
            <a:off x="467544" y="2330152"/>
            <a:ext cx="8424936" cy="4267200"/>
          </a:xfrm>
          <a:solidFill>
            <a:schemeClr val="bg1"/>
          </a:solidFill>
        </p:spPr>
        <p:txBody>
          <a:bodyPr/>
          <a:lstStyle/>
          <a:p>
            <a:pPr>
              <a:buNone/>
            </a:pPr>
            <a:r>
              <a:rPr lang="it-IT" sz="2000" dirty="0" smtClean="0"/>
              <a:t>Solo il desiderio è più forte della ‘scimmia’ della dipendenza.</a:t>
            </a:r>
          </a:p>
          <a:p>
            <a:pPr>
              <a:buNone/>
            </a:pPr>
            <a:endParaRPr lang="it-IT" sz="2000" dirty="0"/>
          </a:p>
          <a:p>
            <a:pPr>
              <a:buNone/>
            </a:pPr>
            <a:endParaRPr lang="it-IT" sz="2000" dirty="0" smtClean="0"/>
          </a:p>
          <a:p>
            <a:pPr>
              <a:buNone/>
            </a:pPr>
            <a:r>
              <a:rPr lang="it-IT" sz="2000" dirty="0" smtClean="0"/>
              <a:t>Accendere il fuoco del desiderio, il bello, il senso del piacere</a:t>
            </a:r>
          </a:p>
          <a:p>
            <a:pPr>
              <a:buNone/>
            </a:pPr>
            <a:endParaRPr lang="it-IT" sz="2000" dirty="0" smtClean="0"/>
          </a:p>
          <a:p>
            <a:pPr algn="ctr">
              <a:buNone/>
            </a:pPr>
            <a:r>
              <a:rPr lang="it-IT" sz="2000" dirty="0" smtClean="0"/>
              <a:t>Risulta ancora più complesso con ragazzi che hanno avuto (o hanno ancora) poche </a:t>
            </a:r>
          </a:p>
          <a:p>
            <a:pPr algn="ctr">
              <a:buNone/>
            </a:pPr>
            <a:r>
              <a:rPr lang="it-IT" sz="2000" dirty="0" smtClean="0"/>
              <a:t>TESTIMONIANZE  VITALI, </a:t>
            </a:r>
          </a:p>
          <a:p>
            <a:pPr algn="ctr">
              <a:buNone/>
            </a:pPr>
            <a:r>
              <a:rPr lang="it-IT" sz="2000" dirty="0" smtClean="0"/>
              <a:t>basate sulla SPERANZA, </a:t>
            </a:r>
          </a:p>
          <a:p>
            <a:pPr algn="ctr">
              <a:buNone/>
            </a:pPr>
            <a:r>
              <a:rPr lang="it-IT" sz="2000" dirty="0" smtClean="0"/>
              <a:t>SUL SENSO DEL BELLO</a:t>
            </a:r>
          </a:p>
          <a:p>
            <a:pPr algn="ctr">
              <a:buNone/>
            </a:pPr>
            <a:r>
              <a:rPr lang="it-IT" sz="2000" dirty="0" smtClean="0"/>
              <a:t> </a:t>
            </a:r>
          </a:p>
          <a:p>
            <a:pPr>
              <a:buNone/>
            </a:pPr>
            <a:endParaRPr lang="it-IT" sz="2000" dirty="0"/>
          </a:p>
        </p:txBody>
      </p:sp>
    </p:spTree>
    <p:extLst>
      <p:ext uri="{BB962C8B-B14F-4D97-AF65-F5344CB8AC3E}">
        <p14:creationId xmlns:p14="http://schemas.microsoft.com/office/powerpoint/2010/main" val="64278614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1052736"/>
            <a:ext cx="8206680" cy="3816424"/>
          </a:xfrm>
          <a:solidFill>
            <a:schemeClr val="bg1"/>
          </a:solidFill>
        </p:spPr>
        <p:txBody>
          <a:bodyPr/>
          <a:lstStyle/>
          <a:p>
            <a:pPr>
              <a:buNone/>
            </a:pPr>
            <a:r>
              <a:rPr lang="it-IT" sz="3600" dirty="0" smtClean="0"/>
              <a:t>…. LO STILE DELL’ADULTO FA LA DIFFERENZA: la sua voce, il suo corpo in relazione, gli oggetti che usa … </a:t>
            </a:r>
          </a:p>
          <a:p>
            <a:pPr>
              <a:buNone/>
            </a:pPr>
            <a:endParaRPr lang="it-IT" sz="3600" dirty="0" smtClean="0"/>
          </a:p>
          <a:p>
            <a:pPr>
              <a:buNone/>
            </a:pPr>
            <a:r>
              <a:rPr lang="it-IT" sz="3600" dirty="0" smtClean="0"/>
              <a:t>ma soprattutto il modo unico e speciale con cui </a:t>
            </a:r>
            <a:r>
              <a:rPr lang="it-IT" sz="3600" i="1" dirty="0" smtClean="0">
                <a:solidFill>
                  <a:srgbClr val="FF0000"/>
                </a:solidFill>
              </a:rPr>
              <a:t>erotizza ciò di cui parla</a:t>
            </a:r>
            <a:r>
              <a:rPr lang="it-IT" sz="3600" i="1" dirty="0" smtClean="0"/>
              <a:t>, </a:t>
            </a:r>
            <a:r>
              <a:rPr lang="it-IT" sz="3600" dirty="0" smtClean="0"/>
              <a:t>ovvero rende erotico ciò di cui parla. </a:t>
            </a:r>
          </a:p>
          <a:p>
            <a:pPr>
              <a:buNone/>
            </a:pPr>
            <a:endParaRPr lang="it-IT" sz="2800" dirty="0"/>
          </a:p>
        </p:txBody>
      </p:sp>
      <p:sp>
        <p:nvSpPr>
          <p:cNvPr id="4" name="Rettangolo 3"/>
          <p:cNvSpPr/>
          <p:nvPr/>
        </p:nvSpPr>
        <p:spPr>
          <a:xfrm>
            <a:off x="4499992" y="6165304"/>
            <a:ext cx="4572000" cy="646331"/>
          </a:xfrm>
          <a:prstGeom prst="rect">
            <a:avLst/>
          </a:prstGeom>
        </p:spPr>
        <p:txBody>
          <a:bodyPr>
            <a:spAutoFit/>
          </a:bodyPr>
          <a:lstStyle/>
          <a:p>
            <a:pPr fontAlgn="t"/>
            <a:r>
              <a:rPr lang="it-IT" dirty="0" smtClean="0"/>
              <a:t>Prof. Massimo </a:t>
            </a:r>
            <a:r>
              <a:rPr lang="it-IT" dirty="0" err="1" smtClean="0"/>
              <a:t>Recalcati</a:t>
            </a:r>
            <a:r>
              <a:rPr lang="it-IT" dirty="0" smtClean="0"/>
              <a:t> - Riflessioni sulla bellezza e sulla crisi della scuola</a:t>
            </a:r>
            <a:endParaRPr lang="it-IT" dirty="0"/>
          </a:p>
        </p:txBody>
      </p:sp>
      <p:sp>
        <p:nvSpPr>
          <p:cNvPr id="5" name="CasellaDiTesto 4"/>
          <p:cNvSpPr txBox="1"/>
          <p:nvPr/>
        </p:nvSpPr>
        <p:spPr>
          <a:xfrm>
            <a:off x="609328" y="5642084"/>
            <a:ext cx="8208912" cy="523220"/>
          </a:xfrm>
          <a:prstGeom prst="rect">
            <a:avLst/>
          </a:prstGeom>
          <a:noFill/>
        </p:spPr>
        <p:txBody>
          <a:bodyPr wrap="square" rtlCol="0">
            <a:spAutoFit/>
          </a:bodyPr>
          <a:lstStyle/>
          <a:p>
            <a:pPr algn="ctr"/>
            <a:r>
              <a:rPr lang="it-IT" sz="2800" dirty="0" smtClean="0">
                <a:solidFill>
                  <a:srgbClr val="FF0000"/>
                </a:solidFill>
              </a:rPr>
              <a:t>L’allievo, così, diventa “L’AMANTE”</a:t>
            </a:r>
          </a:p>
        </p:txBody>
      </p:sp>
    </p:spTree>
    <p:extLst>
      <p:ext uri="{BB962C8B-B14F-4D97-AF65-F5344CB8AC3E}">
        <p14:creationId xmlns:p14="http://schemas.microsoft.com/office/powerpoint/2010/main" val="15378417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Immagine 3">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284984"/>
            <a:ext cx="67992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asellaDiTesto 4"/>
          <p:cNvSpPr txBox="1">
            <a:spLocks noChangeArrowheads="1"/>
          </p:cNvSpPr>
          <p:nvPr/>
        </p:nvSpPr>
        <p:spPr bwMode="auto">
          <a:xfrm>
            <a:off x="1312863" y="260350"/>
            <a:ext cx="63007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3600" b="0" dirty="0">
                <a:latin typeface="trebuchet ms" panose="020B0603020202020204" pitchFamily="34" charset="0"/>
              </a:rPr>
              <a:t>esperimento di </a:t>
            </a:r>
            <a:r>
              <a:rPr lang="it-IT" altLang="it-IT" sz="3600" b="0" dirty="0" err="1">
                <a:latin typeface="trebuchet ms" panose="020B0603020202020204" pitchFamily="34" charset="0"/>
              </a:rPr>
              <a:t>Tronick</a:t>
            </a:r>
            <a:r>
              <a:rPr lang="it-IT" altLang="it-IT" sz="3600" b="0" dirty="0">
                <a:latin typeface="trebuchet ms" panose="020B0603020202020204" pitchFamily="34" charset="0"/>
              </a:rPr>
              <a:t> chiamato </a:t>
            </a:r>
            <a:r>
              <a:rPr lang="it-IT" altLang="it-IT" sz="3600" b="0" dirty="0" err="1">
                <a:latin typeface="trebuchet ms" panose="020B0603020202020204" pitchFamily="34" charset="0"/>
              </a:rPr>
              <a:t>Still</a:t>
            </a:r>
            <a:r>
              <a:rPr lang="it-IT" altLang="it-IT" sz="3600" b="0" dirty="0">
                <a:latin typeface="trebuchet ms" panose="020B0603020202020204" pitchFamily="34" charset="0"/>
              </a:rPr>
              <a:t> Face, o del Volto Immobile </a:t>
            </a:r>
          </a:p>
          <a:p>
            <a:pPr algn="ctr" eaLnBrk="1" hangingPunct="1">
              <a:spcBef>
                <a:spcPct val="0"/>
              </a:spcBef>
              <a:buClrTx/>
              <a:buSzTx/>
              <a:buFontTx/>
              <a:buNone/>
            </a:pPr>
            <a:endParaRPr lang="it-IT" altLang="it-IT" sz="3600" b="0" dirty="0">
              <a:latin typeface="trebuchet ms" panose="020B0603020202020204" pitchFamily="34" charset="0"/>
            </a:endParaRPr>
          </a:p>
          <a:p>
            <a:pPr algn="ctr" eaLnBrk="1" hangingPunct="1">
              <a:spcBef>
                <a:spcPct val="0"/>
              </a:spcBef>
              <a:buClrTx/>
              <a:buSzTx/>
              <a:buFontTx/>
              <a:buNone/>
            </a:pPr>
            <a:r>
              <a:rPr lang="it-IT" altLang="it-IT" sz="3600" dirty="0" err="1">
                <a:latin typeface="Tahoma" panose="020B0604030504040204" pitchFamily="34" charset="0"/>
              </a:rPr>
              <a:t>Still</a:t>
            </a:r>
            <a:r>
              <a:rPr lang="it-IT" altLang="it-IT" sz="3600" dirty="0">
                <a:latin typeface="Tahoma" panose="020B0604030504040204" pitchFamily="34" charset="0"/>
              </a:rPr>
              <a:t> face </a:t>
            </a:r>
            <a:r>
              <a:rPr lang="it-IT" altLang="it-IT" sz="3600" dirty="0" err="1">
                <a:latin typeface="Tahoma" panose="020B0604030504040204" pitchFamily="34" charset="0"/>
              </a:rPr>
              <a:t>experiment</a:t>
            </a:r>
            <a:endParaRPr lang="it-IT" altLang="it-IT" sz="3600" dirty="0">
              <a:latin typeface="Tahoma" panose="020B0604030504040204" pitchFamily="34" charset="0"/>
            </a:endParaRPr>
          </a:p>
        </p:txBody>
      </p:sp>
    </p:spTree>
    <p:extLst>
      <p:ext uri="{BB962C8B-B14F-4D97-AF65-F5344CB8AC3E}">
        <p14:creationId xmlns:p14="http://schemas.microsoft.com/office/powerpoint/2010/main" val="291184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42875" y="857250"/>
            <a:ext cx="4071938" cy="3714750"/>
          </a:xfrm>
          <a:prstGeom prst="rect">
            <a:avLst/>
          </a:prstGeom>
          <a:noFill/>
          <a:ln w="9525">
            <a:noFill/>
            <a:miter lim="800000"/>
            <a:headEnd/>
            <a:tailEnd/>
          </a:ln>
        </p:spPr>
      </p:pic>
      <p:pic>
        <p:nvPicPr>
          <p:cNvPr id="108548" name="Picture 4"/>
          <p:cNvPicPr>
            <a:picLocks noChangeAspect="1" noChangeArrowheads="1"/>
          </p:cNvPicPr>
          <p:nvPr/>
        </p:nvPicPr>
        <p:blipFill>
          <a:blip r:embed="rId3" cstate="print"/>
          <a:srcRect/>
          <a:stretch>
            <a:fillRect/>
          </a:stretch>
        </p:blipFill>
        <p:spPr bwMode="auto">
          <a:xfrm>
            <a:off x="4355976" y="332656"/>
            <a:ext cx="4572000" cy="414337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714500" y="3429000"/>
            <a:ext cx="3714750" cy="3286125"/>
          </a:xfrm>
          <a:prstGeom prst="rect">
            <a:avLst/>
          </a:prstGeom>
          <a:noFill/>
          <a:ln w="76200">
            <a:solidFill>
              <a:srgbClr val="FF0000"/>
            </a:solidFill>
            <a:miter lim="800000"/>
            <a:headEnd/>
            <a:tailEnd/>
          </a:ln>
        </p:spPr>
      </p:pic>
      <p:sp>
        <p:nvSpPr>
          <p:cNvPr id="23558" name="CasellaDiTesto 6"/>
          <p:cNvSpPr txBox="1">
            <a:spLocks noChangeArrowheads="1"/>
          </p:cNvSpPr>
          <p:nvPr/>
        </p:nvSpPr>
        <p:spPr bwMode="auto">
          <a:xfrm>
            <a:off x="71438" y="6072188"/>
            <a:ext cx="3357562" cy="584200"/>
          </a:xfrm>
          <a:prstGeom prst="rect">
            <a:avLst/>
          </a:prstGeom>
          <a:solidFill>
            <a:schemeClr val="bg1">
              <a:lumMod val="85000"/>
            </a:schemeClr>
          </a:solidFill>
          <a:ln w="9525">
            <a:noFill/>
            <a:miter lim="800000"/>
            <a:headEnd/>
            <a:tailEnd/>
          </a:ln>
        </p:spPr>
        <p:txBody>
          <a:bodyPr>
            <a:spAutoFit/>
          </a:bodyPr>
          <a:lstStyle/>
          <a:p>
            <a:r>
              <a:rPr lang="it-IT" sz="3200" dirty="0">
                <a:solidFill>
                  <a:srgbClr val="FF0000"/>
                </a:solidFill>
              </a:rPr>
              <a:t>Fidarsi - affidarsi</a:t>
            </a:r>
          </a:p>
        </p:txBody>
      </p:sp>
      <p:cxnSp>
        <p:nvCxnSpPr>
          <p:cNvPr id="9" name="Connettore 2 8"/>
          <p:cNvCxnSpPr/>
          <p:nvPr/>
        </p:nvCxnSpPr>
        <p:spPr>
          <a:xfrm flipV="1">
            <a:off x="1357313" y="5286375"/>
            <a:ext cx="2214562" cy="857250"/>
          </a:xfrm>
          <a:prstGeom prst="straightConnector1">
            <a:avLst/>
          </a:prstGeom>
          <a:ln w="38100">
            <a:solidFill>
              <a:srgbClr val="CC0000"/>
            </a:solidFill>
            <a:tailEnd type="arrow"/>
          </a:ln>
        </p:spPr>
        <p:style>
          <a:lnRef idx="1">
            <a:schemeClr val="accent1"/>
          </a:lnRef>
          <a:fillRef idx="0">
            <a:schemeClr val="accent1"/>
          </a:fillRef>
          <a:effectRef idx="0">
            <a:schemeClr val="accent1"/>
          </a:effectRef>
          <a:fontRef idx="minor">
            <a:schemeClr val="tx1"/>
          </a:fontRef>
        </p:style>
      </p:cxnSp>
      <p:pic>
        <p:nvPicPr>
          <p:cNvPr id="108547" name="Picture 3"/>
          <p:cNvPicPr>
            <a:picLocks noChangeAspect="1" noChangeArrowheads="1"/>
          </p:cNvPicPr>
          <p:nvPr/>
        </p:nvPicPr>
        <p:blipFill>
          <a:blip r:embed="rId5" cstate="print"/>
          <a:srcRect/>
          <a:stretch>
            <a:fillRect/>
          </a:stretch>
        </p:blipFill>
        <p:spPr bwMode="auto">
          <a:xfrm>
            <a:off x="5715008" y="2924944"/>
            <a:ext cx="3286126" cy="3286146"/>
          </a:xfrm>
          <a:prstGeom prst="rect">
            <a:avLst/>
          </a:prstGeom>
          <a:noFill/>
          <a:ln w="76200">
            <a:solidFill>
              <a:schemeClr val="bg1"/>
            </a:solidFill>
            <a:miter lim="800000"/>
            <a:headEnd/>
            <a:tailEnd/>
          </a:ln>
          <a:scene3d>
            <a:camera prst="perspectiveLeft"/>
            <a:lightRig rig="threePt" dir="t"/>
          </a:scene3d>
        </p:spPr>
      </p:pic>
      <p:sp>
        <p:nvSpPr>
          <p:cNvPr id="23561" name="CasellaDiTesto 5"/>
          <p:cNvSpPr txBox="1">
            <a:spLocks noChangeArrowheads="1"/>
          </p:cNvSpPr>
          <p:nvPr/>
        </p:nvSpPr>
        <p:spPr bwMode="auto">
          <a:xfrm>
            <a:off x="222299" y="188640"/>
            <a:ext cx="5357813" cy="584200"/>
          </a:xfrm>
          <a:prstGeom prst="rect">
            <a:avLst/>
          </a:prstGeom>
          <a:solidFill>
            <a:schemeClr val="bg1">
              <a:lumMod val="85000"/>
            </a:schemeClr>
          </a:solidFill>
          <a:ln w="9525">
            <a:noFill/>
            <a:miter lim="800000"/>
            <a:headEnd/>
            <a:tailEnd/>
          </a:ln>
        </p:spPr>
        <p:txBody>
          <a:bodyPr>
            <a:spAutoFit/>
          </a:bodyPr>
          <a:lstStyle/>
          <a:p>
            <a:pPr algn="ctr"/>
            <a:r>
              <a:rPr lang="it-IT" sz="3200" b="1" u="sng" dirty="0">
                <a:solidFill>
                  <a:srgbClr val="FF0000"/>
                </a:solidFill>
              </a:rPr>
              <a:t>Amare fa </a:t>
            </a:r>
            <a:r>
              <a:rPr lang="it-IT" sz="3200" b="1" u="sng" dirty="0" smtClean="0">
                <a:solidFill>
                  <a:srgbClr val="FF0000"/>
                </a:solidFill>
              </a:rPr>
              <a:t>male</a:t>
            </a:r>
            <a:endParaRPr lang="it-IT" sz="3200" b="1" u="sng" dirty="0">
              <a:solidFill>
                <a:srgbClr val="FF0000"/>
              </a:solidFill>
            </a:endParaRPr>
          </a:p>
        </p:txBody>
      </p:sp>
      <p:sp>
        <p:nvSpPr>
          <p:cNvPr id="11" name="CasellaDiTesto 5"/>
          <p:cNvSpPr txBox="1">
            <a:spLocks noChangeArrowheads="1"/>
          </p:cNvSpPr>
          <p:nvPr/>
        </p:nvSpPr>
        <p:spPr bwMode="auto">
          <a:xfrm>
            <a:off x="4860032" y="6165304"/>
            <a:ext cx="4248472" cy="584200"/>
          </a:xfrm>
          <a:prstGeom prst="rect">
            <a:avLst/>
          </a:prstGeom>
          <a:solidFill>
            <a:schemeClr val="bg1">
              <a:lumMod val="85000"/>
            </a:schemeClr>
          </a:solidFill>
          <a:ln w="9525">
            <a:noFill/>
            <a:miter lim="800000"/>
            <a:headEnd/>
            <a:tailEnd/>
          </a:ln>
        </p:spPr>
        <p:txBody>
          <a:bodyPr wrap="square">
            <a:spAutoFit/>
          </a:bodyPr>
          <a:lstStyle/>
          <a:p>
            <a:pPr algn="ctr"/>
            <a:r>
              <a:rPr lang="it-IT" sz="3200" b="1" u="sng" dirty="0">
                <a:solidFill>
                  <a:srgbClr val="FF0000"/>
                </a:solidFill>
              </a:rPr>
              <a:t>Amare fa </a:t>
            </a:r>
            <a:r>
              <a:rPr lang="it-IT" sz="3200" b="1" u="sng" dirty="0" smtClean="0">
                <a:solidFill>
                  <a:srgbClr val="FF0000"/>
                </a:solidFill>
              </a:rPr>
              <a:t>bene</a:t>
            </a:r>
            <a:endParaRPr lang="it-IT" sz="3200" b="1" u="sng" dirty="0">
              <a:solidFill>
                <a:srgbClr val="FF0000"/>
              </a:solidFill>
            </a:endParaRPr>
          </a:p>
        </p:txBody>
      </p:sp>
    </p:spTree>
    <p:extLst>
      <p:ext uri="{BB962C8B-B14F-4D97-AF65-F5344CB8AC3E}">
        <p14:creationId xmlns:p14="http://schemas.microsoft.com/office/powerpoint/2010/main" val="6833650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blinds(horizontal)">
                                      <p:cBhvr>
                                        <p:cTn id="7" dur="500"/>
                                        <p:tgtEl>
                                          <p:spTgt spid="1085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ppt_x"/>
                                          </p:val>
                                        </p:tav>
                                        <p:tav tm="100000">
                                          <p:val>
                                            <p:strVal val="#ppt_x"/>
                                          </p:val>
                                        </p:tav>
                                      </p:tavLst>
                                    </p:anim>
                                    <p:anim calcmode="lin" valueType="num">
                                      <p:cBhvr additive="base">
                                        <p:cTn id="20" dur="500" fill="hold"/>
                                        <p:tgtEl>
                                          <p:spTgt spid="2355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457200" y="1484784"/>
            <a:ext cx="8229600" cy="4968552"/>
          </a:xfrm>
          <a:prstGeom prst="rect">
            <a:avLst/>
          </a:prstGeom>
        </p:spPr>
        <p:txBody>
          <a:bodyPr>
            <a:normAutofit fontScale="82500" lnSpcReduction="20000"/>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2pPr>
            <a:lvl3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3pPr>
            <a:lvl4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4pPr>
            <a:lvl5pPr algn="ctr" rtl="0" eaLnBrk="1" fontAlgn="base" hangingPunct="1">
              <a:spcBef>
                <a:spcPct val="0"/>
              </a:spcBef>
              <a:spcAft>
                <a:spcPct val="0"/>
              </a:spcAft>
              <a:defRPr kumimoji="1" sz="4400">
                <a:solidFill>
                  <a:schemeClr val="tx2"/>
                </a:solidFill>
                <a:latin typeface="Arial" charset="0"/>
                <a:ea typeface="ヒラギノ明朝 Pro W6" pitchFamily="-124" charset="-128"/>
              </a:defRPr>
            </a:lvl5pPr>
            <a:lvl6pPr marL="4572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6pPr>
            <a:lvl7pPr marL="9144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7pPr>
            <a:lvl8pPr marL="13716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8pPr>
            <a:lvl9pPr marL="1828800" algn="ctr" rtl="0" eaLnBrk="1" fontAlgn="base" hangingPunct="1">
              <a:spcBef>
                <a:spcPct val="0"/>
              </a:spcBef>
              <a:spcAft>
                <a:spcPct val="0"/>
              </a:spcAft>
              <a:defRPr kumimoji="1" sz="4400">
                <a:solidFill>
                  <a:schemeClr val="tx2"/>
                </a:solidFill>
                <a:latin typeface="Arial" charset="0"/>
                <a:ea typeface="ヒラギノ明朝 Pro W6" pitchFamily="-124" charset="-128"/>
              </a:defRPr>
            </a:lvl9pPr>
          </a:lstStyle>
          <a:p>
            <a:r>
              <a:rPr lang="it-IT" u="sng" kern="0" dirty="0" smtClean="0">
                <a:solidFill>
                  <a:srgbClr val="FF0000"/>
                </a:solidFill>
              </a:rPr>
              <a:t>Una rete </a:t>
            </a:r>
            <a:r>
              <a:rPr lang="it-IT" kern="0" dirty="0" smtClean="0"/>
              <a:t>intorno al ragazzo</a:t>
            </a:r>
            <a:br>
              <a:rPr lang="it-IT" kern="0" dirty="0" smtClean="0"/>
            </a:br>
            <a:r>
              <a:rPr lang="it-IT" b="1" kern="0" cap="all" dirty="0" smtClean="0">
                <a:ln/>
                <a:solidFill>
                  <a:srgbClr val="FF33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SCUOLA E FAMIGLIA insieme</a:t>
            </a:r>
            <a:br>
              <a:rPr lang="it-IT" b="1" kern="0" cap="all" dirty="0" smtClean="0">
                <a:ln/>
                <a:solidFill>
                  <a:srgbClr val="FF33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it-IT" u="sng" kern="0" dirty="0" smtClean="0">
                <a:solidFill>
                  <a:srgbClr val="B83D68"/>
                </a:solidFill>
                <a:latin typeface="Arial Black" pitchFamily="34" charset="0"/>
              </a:rPr>
              <a:t>“</a:t>
            </a:r>
            <a:r>
              <a:rPr lang="it-IT" i="1" u="sng" kern="0" dirty="0" smtClean="0">
                <a:solidFill>
                  <a:srgbClr val="B83D68"/>
                </a:solidFill>
                <a:latin typeface="Arial Black" pitchFamily="34" charset="0"/>
              </a:rPr>
              <a:t>tutori di resilienza”</a:t>
            </a:r>
            <a:r>
              <a:rPr lang="it-IT" kern="0" dirty="0" smtClean="0"/>
              <a:t> </a:t>
            </a:r>
          </a:p>
          <a:p>
            <a:endParaRPr lang="it-IT" kern="0" dirty="0"/>
          </a:p>
          <a:p>
            <a:endParaRPr lang="it-IT" kern="0" dirty="0" smtClean="0"/>
          </a:p>
          <a:p>
            <a:endParaRPr lang="it-IT" kern="0" dirty="0"/>
          </a:p>
          <a:p>
            <a:r>
              <a:rPr lang="it-IT" kern="0" dirty="0" smtClean="0"/>
              <a:t>AL CENTRO STA </a:t>
            </a:r>
          </a:p>
          <a:p>
            <a:endParaRPr lang="it-IT" kern="0" dirty="0" smtClean="0"/>
          </a:p>
          <a:p>
            <a:r>
              <a:rPr lang="it-IT" b="1" u="sng" kern="0" dirty="0" smtClean="0"/>
              <a:t>LA RELAZIONE</a:t>
            </a:r>
            <a:r>
              <a:rPr lang="it-IT" kern="0" dirty="0" smtClean="0"/>
              <a:t/>
            </a:r>
            <a:br>
              <a:rPr lang="it-IT" kern="0" dirty="0" smtClean="0"/>
            </a:br>
            <a:endParaRPr lang="it-IT" kern="0" dirty="0" smtClean="0"/>
          </a:p>
        </p:txBody>
      </p:sp>
    </p:spTree>
    <p:extLst>
      <p:ext uri="{BB962C8B-B14F-4D97-AF65-F5344CB8AC3E}">
        <p14:creationId xmlns:p14="http://schemas.microsoft.com/office/powerpoint/2010/main" val="22492781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2411760" y="980728"/>
            <a:ext cx="6264696" cy="3458476"/>
          </a:xfrm>
          <a:prstGeom prst="rect">
            <a:avLst/>
          </a:prstGeom>
          <a:noFill/>
          <a:ln w="9525">
            <a:noFill/>
            <a:miter lim="800000"/>
            <a:headEnd/>
            <a:tailEnd/>
          </a:ln>
        </p:spPr>
      </p:pic>
      <p:sp>
        <p:nvSpPr>
          <p:cNvPr id="51204" name="Rettangolo 3"/>
          <p:cNvSpPr>
            <a:spLocks noChangeArrowheads="1"/>
          </p:cNvSpPr>
          <p:nvPr/>
        </p:nvSpPr>
        <p:spPr bwMode="auto">
          <a:xfrm>
            <a:off x="325095" y="5301208"/>
            <a:ext cx="8495377" cy="1384995"/>
          </a:xfrm>
          <a:prstGeom prst="rect">
            <a:avLst/>
          </a:prstGeom>
          <a:solidFill>
            <a:schemeClr val="bg1"/>
          </a:solidFill>
          <a:ln w="9525">
            <a:noFill/>
            <a:miter lim="800000"/>
            <a:headEnd/>
            <a:tailEnd/>
          </a:ln>
        </p:spPr>
        <p:txBody>
          <a:bodyPr wrap="square">
            <a:spAutoFit/>
          </a:bodyPr>
          <a:lstStyle/>
          <a:p>
            <a:r>
              <a:rPr lang="it-IT" sz="2800" b="1" i="1" dirty="0" smtClean="0">
                <a:solidFill>
                  <a:srgbClr val="FF0000"/>
                </a:solidFill>
                <a:latin typeface="Calisto MT" pitchFamily="18" charset="0"/>
                <a:hlinkClick r:id="rId4"/>
              </a:rPr>
              <a:t>SITO www.contuttoilcuorefamiglie.it</a:t>
            </a:r>
            <a:endParaRPr lang="it-IT" sz="2800" b="1" i="1" dirty="0" smtClean="0">
              <a:solidFill>
                <a:srgbClr val="FF0000"/>
              </a:solidFill>
              <a:latin typeface="Calisto MT" pitchFamily="18" charset="0"/>
            </a:endParaRPr>
          </a:p>
          <a:p>
            <a:r>
              <a:rPr lang="it-IT" sz="2800" b="1" i="1" dirty="0" smtClean="0">
                <a:solidFill>
                  <a:srgbClr val="FF0000"/>
                </a:solidFill>
                <a:latin typeface="Calisto MT" pitchFamily="18" charset="0"/>
              </a:rPr>
              <a:t>	Mail   lombardiroberta1969@gmail.com</a:t>
            </a:r>
          </a:p>
          <a:p>
            <a:r>
              <a:rPr lang="it-IT" sz="2800" b="1" i="1" dirty="0" smtClean="0">
                <a:solidFill>
                  <a:srgbClr val="FF0000"/>
                </a:solidFill>
                <a:latin typeface="Calisto MT" pitchFamily="18" charset="0"/>
              </a:rPr>
              <a:t>	</a:t>
            </a:r>
            <a:r>
              <a:rPr lang="it-IT" sz="2800" b="1" i="1" dirty="0" err="1" smtClean="0">
                <a:solidFill>
                  <a:srgbClr val="FF0000"/>
                </a:solidFill>
                <a:latin typeface="Calisto MT" pitchFamily="18" charset="0"/>
              </a:rPr>
              <a:t>Cell</a:t>
            </a:r>
            <a:r>
              <a:rPr lang="it-IT" sz="2800" b="1" i="1" dirty="0" smtClean="0">
                <a:solidFill>
                  <a:srgbClr val="FF0000"/>
                </a:solidFill>
                <a:latin typeface="Calisto MT" pitchFamily="18" charset="0"/>
              </a:rPr>
              <a:t>.3346520347</a:t>
            </a:r>
            <a:endParaRPr lang="it-IT" sz="2800" i="1" dirty="0">
              <a:solidFill>
                <a:srgbClr val="FF0000"/>
              </a:solidFill>
              <a:latin typeface="Calisto MT" pitchFamily="18" charset="0"/>
            </a:endParaRPr>
          </a:p>
        </p:txBody>
      </p:sp>
      <p:sp>
        <p:nvSpPr>
          <p:cNvPr id="8" name="CasellaDiTesto 7"/>
          <p:cNvSpPr txBox="1"/>
          <p:nvPr/>
        </p:nvSpPr>
        <p:spPr>
          <a:xfrm rot="20576613">
            <a:off x="357834" y="640058"/>
            <a:ext cx="4378325" cy="2122487"/>
          </a:xfrm>
          <a:prstGeom prst="rect">
            <a:avLst/>
          </a:prstGeom>
          <a:solidFill>
            <a:schemeClr val="bg1"/>
          </a:solidFill>
        </p:spPr>
        <p:txBody>
          <a:bodyPr>
            <a:spAutoFit/>
          </a:bodyPr>
          <a:lstStyle/>
          <a:p>
            <a:pPr algn="ctr">
              <a:defRPr/>
            </a:pPr>
            <a:r>
              <a:rPr lang="it-IT" sz="6600" dirty="0">
                <a:solidFill>
                  <a:schemeClr val="tx2">
                    <a:lumMod val="75000"/>
                  </a:schemeClr>
                </a:solidFill>
                <a:latin typeface="Blackadder ITC" pitchFamily="82" charset="0"/>
              </a:rPr>
              <a:t>Grazie per l’attenzione!</a:t>
            </a:r>
          </a:p>
        </p:txBody>
      </p:sp>
      <p:sp>
        <p:nvSpPr>
          <p:cNvPr id="7" name="CasellaDiTesto 4"/>
          <p:cNvSpPr txBox="1">
            <a:spLocks noChangeArrowheads="1"/>
          </p:cNvSpPr>
          <p:nvPr/>
        </p:nvSpPr>
        <p:spPr bwMode="auto">
          <a:xfrm>
            <a:off x="5286405" y="260648"/>
            <a:ext cx="3643313" cy="708025"/>
          </a:xfrm>
          <a:prstGeom prst="rect">
            <a:avLst/>
          </a:prstGeom>
          <a:solidFill>
            <a:schemeClr val="bg1"/>
          </a:solidFill>
          <a:ln w="9525">
            <a:noFill/>
            <a:miter lim="800000"/>
            <a:headEnd/>
            <a:tailEnd/>
          </a:ln>
        </p:spPr>
        <p:txBody>
          <a:bodyPr>
            <a:spAutoFit/>
          </a:bodyPr>
          <a:lstStyle/>
          <a:p>
            <a:r>
              <a:rPr lang="it-IT" sz="4000" b="1" i="1" dirty="0">
                <a:solidFill>
                  <a:srgbClr val="FF0000"/>
                </a:solidFill>
                <a:latin typeface="Blackadder ITC" pitchFamily="82" charset="0"/>
              </a:rPr>
              <a:t>Roberta Lombardi</a:t>
            </a:r>
          </a:p>
        </p:txBody>
      </p:sp>
      <p:sp>
        <p:nvSpPr>
          <p:cNvPr id="6" name="CasellaDiTesto 5"/>
          <p:cNvSpPr txBox="1"/>
          <p:nvPr/>
        </p:nvSpPr>
        <p:spPr>
          <a:xfrm>
            <a:off x="1115616" y="4365104"/>
            <a:ext cx="7848872" cy="584775"/>
          </a:xfrm>
          <a:prstGeom prst="rect">
            <a:avLst/>
          </a:prstGeom>
          <a:solidFill>
            <a:schemeClr val="bg1"/>
          </a:solidFill>
        </p:spPr>
        <p:txBody>
          <a:bodyPr wrap="square" rtlCol="0">
            <a:spAutoFit/>
          </a:bodyPr>
          <a:lstStyle/>
          <a:p>
            <a:pPr algn="ctr"/>
            <a:r>
              <a:rPr lang="it-IT" sz="3200" b="1" dirty="0" smtClean="0"/>
              <a:t>RIMANIAMO   IN   CONTATTO</a:t>
            </a:r>
            <a:endParaRPr lang="it-IT" sz="3200" b="1" dirty="0"/>
          </a:p>
        </p:txBody>
      </p:sp>
    </p:spTree>
    <p:extLst>
      <p:ext uri="{BB962C8B-B14F-4D97-AF65-F5344CB8AC3E}">
        <p14:creationId xmlns:p14="http://schemas.microsoft.com/office/powerpoint/2010/main" val="355664616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709936"/>
            <a:ext cx="8229600" cy="2007096"/>
          </a:xfrm>
        </p:spPr>
        <p:txBody>
          <a:bodyPr>
            <a:normAutofit fontScale="90000"/>
          </a:bodyPr>
          <a:lstStyle/>
          <a:p>
            <a:r>
              <a:rPr lang="it-IT" dirty="0" smtClean="0"/>
              <a:t> </a:t>
            </a:r>
            <a:r>
              <a:rPr lang="it-IT" i="1" u="sng" dirty="0" smtClean="0">
                <a:solidFill>
                  <a:srgbClr val="FF0000"/>
                </a:solidFill>
              </a:rPr>
              <a:t>disturbi dell’elaborazione uditiva centrale </a:t>
            </a:r>
            <a:r>
              <a:rPr lang="it-IT" dirty="0" smtClean="0"/>
              <a:t/>
            </a:r>
            <a:br>
              <a:rPr lang="it-IT" dirty="0" smtClean="0"/>
            </a:br>
            <a:r>
              <a:rPr lang="it-IT" sz="3600" dirty="0" smtClean="0"/>
              <a:t>(CAPD secondo l’acronimo inglese di </a:t>
            </a:r>
            <a:r>
              <a:rPr lang="it-IT" sz="3600" dirty="0" err="1" smtClean="0"/>
              <a:t>Central</a:t>
            </a:r>
            <a:r>
              <a:rPr lang="it-IT" sz="3600" dirty="0" smtClean="0"/>
              <a:t> </a:t>
            </a:r>
            <a:r>
              <a:rPr lang="it-IT" sz="3600" dirty="0" err="1" smtClean="0"/>
              <a:t>Auditory</a:t>
            </a:r>
            <a:r>
              <a:rPr lang="it-IT" sz="3600" dirty="0" smtClean="0"/>
              <a:t> Processing </a:t>
            </a:r>
            <a:r>
              <a:rPr lang="it-IT" sz="3600" dirty="0" err="1" smtClean="0"/>
              <a:t>Disorders</a:t>
            </a:r>
            <a:r>
              <a:rPr lang="it-IT" sz="3600" dirty="0" smtClean="0"/>
              <a:t>)</a:t>
            </a:r>
            <a:endParaRPr lang="it-IT" sz="3600" dirty="0"/>
          </a:p>
        </p:txBody>
      </p:sp>
      <p:sp>
        <p:nvSpPr>
          <p:cNvPr id="3" name="Segnaposto contenuto 2"/>
          <p:cNvSpPr>
            <a:spLocks noGrp="1"/>
          </p:cNvSpPr>
          <p:nvPr>
            <p:ph idx="1"/>
          </p:nvPr>
        </p:nvSpPr>
        <p:spPr>
          <a:xfrm>
            <a:off x="539552" y="4120480"/>
            <a:ext cx="8229600" cy="2620888"/>
          </a:xfrm>
        </p:spPr>
        <p:txBody>
          <a:bodyPr>
            <a:normAutofit/>
          </a:bodyPr>
          <a:lstStyle/>
          <a:p>
            <a:pPr>
              <a:buNone/>
            </a:pPr>
            <a:r>
              <a:rPr lang="it-IT" i="1" dirty="0" smtClean="0"/>
              <a:t>seppure</a:t>
            </a:r>
          </a:p>
          <a:p>
            <a:pPr>
              <a:buNone/>
            </a:pPr>
            <a:r>
              <a:rPr lang="it-IT" dirty="0" smtClean="0"/>
              <a:t>Non esiste un’uniformità di vedute sulla definizione e l’inquadramento di tali disordini tant’è che il DSM-IV non include la categoria diagnostica dei </a:t>
            </a:r>
            <a:r>
              <a:rPr lang="it-IT" dirty="0" err="1" smtClean="0"/>
              <a:t>CAPDs</a:t>
            </a:r>
            <a:endParaRPr lang="it-IT" dirty="0"/>
          </a:p>
        </p:txBody>
      </p:sp>
      <p:sp>
        <p:nvSpPr>
          <p:cNvPr id="4" name="Segnaposto contenuto 2"/>
          <p:cNvSpPr txBox="1">
            <a:spLocks/>
          </p:cNvSpPr>
          <p:nvPr/>
        </p:nvSpPr>
        <p:spPr>
          <a:xfrm>
            <a:off x="395536" y="188640"/>
            <a:ext cx="8229600" cy="262088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3200" b="0" i="0" u="none" strike="noStrike" kern="1200" cap="none" spc="0" normalizeH="0" baseline="0" noProof="0" dirty="0" smtClean="0">
                <a:ln>
                  <a:noFill/>
                </a:ln>
                <a:solidFill>
                  <a:schemeClr val="tx1"/>
                </a:solidFill>
                <a:effectLst/>
                <a:uLnTx/>
                <a:uFillTx/>
                <a:latin typeface="+mn-lt"/>
                <a:ea typeface="+mn-ea"/>
                <a:cs typeface="+mn-cs"/>
              </a:rPr>
              <a:t>Un ambiente trascurante determina</a:t>
            </a:r>
            <a:r>
              <a:rPr kumimoji="0" lang="it-IT" sz="3200" b="0" i="0" u="none" strike="noStrike" kern="1200" cap="none" spc="0" normalizeH="0" noProof="0" dirty="0" smtClean="0">
                <a:ln>
                  <a:noFill/>
                </a:ln>
                <a:solidFill>
                  <a:schemeClr val="tx1"/>
                </a:solidFill>
                <a:effectLst/>
                <a:uLnTx/>
                <a:uFillTx/>
                <a:latin typeface="+mn-lt"/>
                <a:ea typeface="+mn-ea"/>
                <a:cs typeface="+mn-cs"/>
              </a:rPr>
              <a:t> spesso problemi linguistici</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97172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rgbClr val="FF0000"/>
                </a:solidFill>
              </a:rPr>
              <a:t>LA L1 SCOMPARE</a:t>
            </a:r>
            <a:endParaRPr lang="it-IT" sz="4000" b="1" dirty="0">
              <a:solidFill>
                <a:srgbClr val="FF0000"/>
              </a:solidFill>
            </a:endParaRPr>
          </a:p>
        </p:txBody>
      </p:sp>
      <p:sp>
        <p:nvSpPr>
          <p:cNvPr id="3" name="Segnaposto contenuto 2"/>
          <p:cNvSpPr>
            <a:spLocks noGrp="1"/>
          </p:cNvSpPr>
          <p:nvPr>
            <p:ph idx="1"/>
          </p:nvPr>
        </p:nvSpPr>
        <p:spPr>
          <a:xfrm>
            <a:off x="457200" y="1600200"/>
            <a:ext cx="8435280" cy="4925144"/>
          </a:xfrm>
          <a:solidFill>
            <a:schemeClr val="bg1"/>
          </a:solidFill>
        </p:spPr>
        <p:txBody>
          <a:bodyPr>
            <a:normAutofit fontScale="62500" lnSpcReduction="20000"/>
          </a:bodyPr>
          <a:lstStyle/>
          <a:p>
            <a:pPr>
              <a:lnSpc>
                <a:spcPct val="120000"/>
              </a:lnSpc>
              <a:buNone/>
            </a:pPr>
            <a:r>
              <a:rPr lang="it-IT" dirty="0" smtClean="0"/>
              <a:t>Rapidamente la </a:t>
            </a:r>
            <a:r>
              <a:rPr lang="it-IT" dirty="0"/>
              <a:t>loro L1 </a:t>
            </a:r>
            <a:r>
              <a:rPr lang="it-IT" dirty="0" smtClean="0"/>
              <a:t> ‘</a:t>
            </a:r>
            <a:r>
              <a:rPr lang="it-IT" dirty="0"/>
              <a:t>scompare’ dal </a:t>
            </a:r>
            <a:r>
              <a:rPr lang="it-IT" dirty="0" smtClean="0"/>
              <a:t>loro orizzonte </a:t>
            </a:r>
            <a:r>
              <a:rPr lang="it-IT" dirty="0" err="1" smtClean="0"/>
              <a:t>psico-affettivo</a:t>
            </a:r>
            <a:endParaRPr lang="it-IT" dirty="0"/>
          </a:p>
          <a:p>
            <a:pPr>
              <a:lnSpc>
                <a:spcPct val="120000"/>
              </a:lnSpc>
              <a:buNone/>
            </a:pPr>
            <a:endParaRPr lang="it-IT" dirty="0"/>
          </a:p>
          <a:p>
            <a:pPr>
              <a:lnSpc>
                <a:spcPct val="120000"/>
              </a:lnSpc>
              <a:buNone/>
            </a:pPr>
            <a:r>
              <a:rPr lang="it-IT" dirty="0"/>
              <a:t>Il rovescio della medaglia è costituito dalle </a:t>
            </a:r>
            <a:r>
              <a:rPr lang="it-IT" dirty="0" smtClean="0"/>
              <a:t>difficoltà</a:t>
            </a:r>
            <a:r>
              <a:rPr lang="it-IT" dirty="0"/>
              <a:t>, spesso presenti</a:t>
            </a:r>
            <a:r>
              <a:rPr lang="it-IT" dirty="0" smtClean="0"/>
              <a:t>, </a:t>
            </a:r>
            <a:r>
              <a:rPr lang="it-IT" b="1" u="sng" dirty="0" smtClean="0"/>
              <a:t>nelle </a:t>
            </a:r>
            <a:r>
              <a:rPr lang="it-IT" b="1" u="sng" dirty="0"/>
              <a:t>meta-abilità: </a:t>
            </a:r>
            <a:endParaRPr lang="it-IT" b="1" u="sng" dirty="0" smtClean="0"/>
          </a:p>
          <a:p>
            <a:pPr>
              <a:lnSpc>
                <a:spcPct val="120000"/>
              </a:lnSpc>
              <a:buNone/>
            </a:pPr>
            <a:r>
              <a:rPr lang="it-IT" dirty="0" err="1" smtClean="0"/>
              <a:t>--</a:t>
            </a:r>
            <a:r>
              <a:rPr lang="it-IT" dirty="0" smtClean="0"/>
              <a:t> riconoscimento </a:t>
            </a:r>
            <a:r>
              <a:rPr lang="it-IT" dirty="0"/>
              <a:t>degli aspetti pragmatici, </a:t>
            </a:r>
            <a:endParaRPr lang="it-IT" dirty="0" smtClean="0"/>
          </a:p>
          <a:p>
            <a:pPr>
              <a:lnSpc>
                <a:spcPct val="120000"/>
              </a:lnSpc>
              <a:buNone/>
            </a:pPr>
            <a:r>
              <a:rPr lang="it-IT" dirty="0" err="1" smtClean="0"/>
              <a:t>--</a:t>
            </a:r>
            <a:r>
              <a:rPr lang="it-IT" dirty="0" smtClean="0"/>
              <a:t> analisi </a:t>
            </a:r>
            <a:r>
              <a:rPr lang="it-IT" dirty="0"/>
              <a:t>del </a:t>
            </a:r>
            <a:r>
              <a:rPr lang="it-IT" dirty="0" smtClean="0"/>
              <a:t>dato intertestuale</a:t>
            </a:r>
            <a:r>
              <a:rPr lang="it-IT" dirty="0"/>
              <a:t>, </a:t>
            </a:r>
            <a:endParaRPr lang="it-IT" dirty="0" smtClean="0"/>
          </a:p>
          <a:p>
            <a:pPr>
              <a:lnSpc>
                <a:spcPct val="120000"/>
              </a:lnSpc>
              <a:buNone/>
            </a:pPr>
            <a:r>
              <a:rPr lang="it-IT" dirty="0" err="1" smtClean="0"/>
              <a:t>--</a:t>
            </a:r>
            <a:r>
              <a:rPr lang="it-IT" dirty="0" smtClean="0"/>
              <a:t> leggere </a:t>
            </a:r>
            <a:r>
              <a:rPr lang="it-IT" dirty="0"/>
              <a:t>fra le righe e le pieghe del </a:t>
            </a:r>
            <a:r>
              <a:rPr lang="it-IT" dirty="0" smtClean="0"/>
              <a:t>linguaggio</a:t>
            </a:r>
          </a:p>
          <a:p>
            <a:pPr>
              <a:lnSpc>
                <a:spcPct val="120000"/>
              </a:lnSpc>
              <a:buNone/>
            </a:pPr>
            <a:endParaRPr lang="it-IT" dirty="0"/>
          </a:p>
          <a:p>
            <a:pPr>
              <a:lnSpc>
                <a:spcPct val="120000"/>
              </a:lnSpc>
              <a:buNone/>
            </a:pPr>
            <a:r>
              <a:rPr lang="it-IT" dirty="0"/>
              <a:t>Un atteggiamento simile a quello del </a:t>
            </a:r>
            <a:r>
              <a:rPr lang="it-IT" i="1" dirty="0"/>
              <a:t>baby talk, senza banalizzazioni</a:t>
            </a:r>
            <a:r>
              <a:rPr lang="it-IT" i="1" dirty="0" smtClean="0"/>
              <a:t>, </a:t>
            </a:r>
            <a:r>
              <a:rPr lang="it-IT" dirty="0" smtClean="0"/>
              <a:t>dovrebbe </a:t>
            </a:r>
            <a:r>
              <a:rPr lang="it-IT" dirty="0"/>
              <a:t>essere adottato anche dagli insegnanti, utilizzando un </a:t>
            </a:r>
            <a:r>
              <a:rPr lang="it-IT" dirty="0" smtClean="0"/>
              <a:t>linguaggio semplice</a:t>
            </a:r>
            <a:r>
              <a:rPr lang="it-IT" dirty="0"/>
              <a:t>, con ripetizioni esplicative, usando spesso il codice iconico, </a:t>
            </a:r>
            <a:r>
              <a:rPr lang="it-IT" dirty="0" smtClean="0"/>
              <a:t>per immagini </a:t>
            </a:r>
            <a:r>
              <a:rPr lang="it-IT" dirty="0"/>
              <a:t>ed esempi concreti legati alla realtà quotidiana</a:t>
            </a:r>
            <a:r>
              <a:rPr lang="it-IT" dirty="0" smtClean="0"/>
              <a:t>.</a:t>
            </a:r>
          </a:p>
          <a:p>
            <a:pPr>
              <a:lnSpc>
                <a:spcPct val="120000"/>
              </a:lnSpc>
              <a:buNone/>
            </a:pPr>
            <a:endParaRPr lang="it-IT" dirty="0"/>
          </a:p>
          <a:p>
            <a:pPr>
              <a:lnSpc>
                <a:spcPct val="120000"/>
              </a:lnSpc>
              <a:buNone/>
            </a:pPr>
            <a:endParaRPr lang="it-IT" dirty="0"/>
          </a:p>
        </p:txBody>
      </p:sp>
    </p:spTree>
    <p:extLst>
      <p:ext uri="{BB962C8B-B14F-4D97-AF65-F5344CB8AC3E}">
        <p14:creationId xmlns:p14="http://schemas.microsoft.com/office/powerpoint/2010/main" val="3125573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32656"/>
            <a:ext cx="8229600" cy="1143000"/>
          </a:xfrm>
        </p:spPr>
        <p:txBody>
          <a:bodyPr>
            <a:normAutofit fontScale="90000"/>
          </a:bodyPr>
          <a:lstStyle/>
          <a:p>
            <a:r>
              <a:rPr lang="it-IT" dirty="0" smtClean="0"/>
              <a:t>Questione della</a:t>
            </a:r>
            <a:br>
              <a:rPr lang="it-IT" dirty="0" smtClean="0"/>
            </a:br>
            <a:r>
              <a:rPr lang="it-IT" b="1" i="1" dirty="0" smtClean="0"/>
              <a:t>"padronanza linguistica"</a:t>
            </a:r>
            <a:r>
              <a:rPr lang="it-IT" dirty="0" smtClean="0"/>
              <a:t/>
            </a:r>
            <a:br>
              <a:rPr lang="it-IT" dirty="0" smtClean="0"/>
            </a:br>
            <a:endParaRPr lang="it-IT" dirty="0"/>
          </a:p>
        </p:txBody>
      </p:sp>
      <p:sp>
        <p:nvSpPr>
          <p:cNvPr id="3" name="Segnaposto contenuto 2"/>
          <p:cNvSpPr>
            <a:spLocks noGrp="1"/>
          </p:cNvSpPr>
          <p:nvPr>
            <p:ph idx="1"/>
          </p:nvPr>
        </p:nvSpPr>
        <p:spPr>
          <a:xfrm>
            <a:off x="107504" y="2276872"/>
            <a:ext cx="8964488" cy="4525963"/>
          </a:xfrm>
        </p:spPr>
        <p:txBody>
          <a:bodyPr>
            <a:normAutofit lnSpcReduction="10000"/>
          </a:bodyPr>
          <a:lstStyle/>
          <a:p>
            <a:pPr>
              <a:lnSpc>
                <a:spcPct val="100000"/>
              </a:lnSpc>
              <a:buNone/>
            </a:pPr>
            <a:r>
              <a:rPr lang="it-IT" b="1" u="sng" dirty="0" smtClean="0"/>
              <a:t>Teoria del bilinguismo "sottrattivo" </a:t>
            </a:r>
          </a:p>
          <a:p>
            <a:pPr>
              <a:lnSpc>
                <a:spcPct val="100000"/>
              </a:lnSpc>
              <a:buNone/>
            </a:pPr>
            <a:r>
              <a:rPr lang="it-IT" dirty="0" smtClean="0"/>
              <a:t>se un bambino perde totalmente la sua lingua di origine prima che si sviluppi bene la nuova lingua, questa perdita ha un effetto negativo sulla capacità del bambino di acquisire abilità lessicali. </a:t>
            </a:r>
          </a:p>
          <a:p>
            <a:pPr>
              <a:lnSpc>
                <a:spcPct val="100000"/>
              </a:lnSpc>
              <a:buNone/>
            </a:pPr>
            <a:r>
              <a:rPr lang="it-IT" dirty="0" err="1" smtClean="0"/>
              <a:t>Es</a:t>
            </a:r>
            <a:r>
              <a:rPr lang="it-IT" dirty="0" smtClean="0"/>
              <a:t>: come avere un ictus e diventare immediatamente incapace di esprimere pensieri complessi e idee rispetto a prima</a:t>
            </a:r>
          </a:p>
          <a:p>
            <a:pPr>
              <a:lnSpc>
                <a:spcPct val="100000"/>
              </a:lnSpc>
            </a:pPr>
            <a:endParaRPr lang="it-IT" dirty="0"/>
          </a:p>
        </p:txBody>
      </p:sp>
      <p:sp>
        <p:nvSpPr>
          <p:cNvPr id="4" name="CasellaDiTesto 3"/>
          <p:cNvSpPr txBox="1"/>
          <p:nvPr/>
        </p:nvSpPr>
        <p:spPr>
          <a:xfrm>
            <a:off x="323528" y="1292567"/>
            <a:ext cx="8640960" cy="1200329"/>
          </a:xfrm>
          <a:prstGeom prst="rect">
            <a:avLst/>
          </a:prstGeom>
          <a:noFill/>
        </p:spPr>
        <p:txBody>
          <a:bodyPr wrap="square" rtlCol="0">
            <a:spAutoFit/>
          </a:bodyPr>
          <a:lstStyle/>
          <a:p>
            <a:r>
              <a:rPr lang="it-IT" dirty="0" smtClean="0"/>
              <a:t>tratto dal sito “East </a:t>
            </a:r>
            <a:r>
              <a:rPr lang="it-IT" dirty="0" err="1" smtClean="0"/>
              <a:t>European</a:t>
            </a:r>
            <a:r>
              <a:rPr lang="it-IT" dirty="0" smtClean="0"/>
              <a:t> </a:t>
            </a:r>
            <a:r>
              <a:rPr lang="it-IT" dirty="0" err="1" smtClean="0"/>
              <a:t>Adoption</a:t>
            </a:r>
            <a:r>
              <a:rPr lang="it-IT" dirty="0" smtClean="0"/>
              <a:t> </a:t>
            </a:r>
            <a:r>
              <a:rPr lang="it-IT" dirty="0" err="1" smtClean="0"/>
              <a:t>Coalition</a:t>
            </a:r>
            <a:r>
              <a:rPr lang="it-IT" dirty="0" smtClean="0"/>
              <a:t> </a:t>
            </a:r>
            <a:r>
              <a:rPr lang="it-IT" dirty="0" err="1" smtClean="0"/>
              <a:t>Inc</a:t>
            </a:r>
            <a:r>
              <a:rPr lang="it-IT" dirty="0" smtClean="0"/>
              <a:t>.”, un’associazione di genitori adottivi americani che hanno adottato nei Paesi dell’Est Europa</a:t>
            </a:r>
          </a:p>
          <a:p>
            <a:r>
              <a:rPr lang="it-IT" dirty="0" smtClean="0">
                <a:hlinkClick r:id="rId2"/>
              </a:rPr>
              <a:t>http://eeadopt.org/…/98-language-acquisition-and-subtractiv…</a:t>
            </a:r>
            <a:endParaRPr lang="it-IT" dirty="0" smtClean="0"/>
          </a:p>
          <a:p>
            <a:endParaRPr lang="it-IT" dirty="0"/>
          </a:p>
        </p:txBody>
      </p:sp>
    </p:spTree>
    <p:extLst>
      <p:ext uri="{BB962C8B-B14F-4D97-AF65-F5344CB8AC3E}">
        <p14:creationId xmlns:p14="http://schemas.microsoft.com/office/powerpoint/2010/main" val="3021541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smtClean="0">
                <a:solidFill>
                  <a:srgbClr val="FF0000"/>
                </a:solidFill>
              </a:rPr>
              <a:t>CATTIVI LETTORI</a:t>
            </a:r>
            <a:endParaRPr lang="it-IT" b="1" dirty="0">
              <a:solidFill>
                <a:srgbClr val="FF0000"/>
              </a:solidFill>
            </a:endParaRPr>
          </a:p>
        </p:txBody>
      </p:sp>
      <p:pic>
        <p:nvPicPr>
          <p:cNvPr id="3" name="Segnaposto contenuto 5" descr="http://www.circolobinasco.it/img/libri_snoopy.gif"/>
          <p:cNvPicPr>
            <a:picLocks/>
          </p:cNvPicPr>
          <p:nvPr/>
        </p:nvPicPr>
        <p:blipFill>
          <a:blip r:embed="rId2" cstate="print"/>
          <a:srcRect/>
          <a:stretch>
            <a:fillRect/>
          </a:stretch>
        </p:blipFill>
        <p:spPr bwMode="auto">
          <a:xfrm>
            <a:off x="3851920" y="3356992"/>
            <a:ext cx="1428750" cy="1114425"/>
          </a:xfrm>
          <a:prstGeom prst="rect">
            <a:avLst/>
          </a:prstGeom>
          <a:noFill/>
          <a:ln w="9525">
            <a:noFill/>
            <a:miter lim="800000"/>
            <a:headEnd/>
            <a:tailEnd/>
          </a:ln>
        </p:spPr>
      </p:pic>
    </p:spTree>
    <p:extLst>
      <p:ext uri="{BB962C8B-B14F-4D97-AF65-F5344CB8AC3E}">
        <p14:creationId xmlns:p14="http://schemas.microsoft.com/office/powerpoint/2010/main" val="3195670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85800"/>
            <a:ext cx="8229600" cy="1143000"/>
          </a:xfrm>
        </p:spPr>
        <p:txBody>
          <a:bodyPr>
            <a:normAutofit fontScale="90000"/>
          </a:bodyPr>
          <a:lstStyle/>
          <a:p>
            <a:r>
              <a:rPr lang="it-IT" b="1" i="1" dirty="0" smtClean="0">
                <a:solidFill>
                  <a:srgbClr val="FF3300"/>
                </a:solidFill>
                <a:effectLst>
                  <a:outerShdw blurRad="38100" dist="38100" dir="2700000" algn="tl">
                    <a:srgbClr val="000000">
                      <a:alpha val="43137"/>
                    </a:srgbClr>
                  </a:outerShdw>
                </a:effectLst>
              </a:rPr>
              <a:t>Disturbo di comprensione del testo</a:t>
            </a:r>
            <a:br>
              <a:rPr lang="it-IT" b="1" i="1" dirty="0" smtClean="0">
                <a:solidFill>
                  <a:srgbClr val="FF3300"/>
                </a:solidFill>
                <a:effectLst>
                  <a:outerShdw blurRad="38100" dist="38100" dir="2700000" algn="tl">
                    <a:srgbClr val="000000">
                      <a:alpha val="43137"/>
                    </a:srgbClr>
                  </a:outerShdw>
                </a:effectLst>
              </a:rPr>
            </a:br>
            <a:endParaRPr lang="it-IT" b="1" i="1" dirty="0">
              <a:solidFill>
                <a:srgbClr val="FF33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457200" y="1600200"/>
            <a:ext cx="8363272" cy="4525963"/>
          </a:xfrm>
          <a:solidFill>
            <a:schemeClr val="bg1"/>
          </a:solidFill>
        </p:spPr>
        <p:txBody>
          <a:bodyPr>
            <a:normAutofit fontScale="92500"/>
          </a:bodyPr>
          <a:lstStyle/>
          <a:p>
            <a:pPr algn="ctr">
              <a:buNone/>
            </a:pPr>
            <a:r>
              <a:rPr lang="it-IT" dirty="0" smtClean="0"/>
              <a:t>Per disturbo </a:t>
            </a:r>
            <a:r>
              <a:rPr lang="it-IT" dirty="0"/>
              <a:t>di comprensione </a:t>
            </a:r>
            <a:r>
              <a:rPr lang="it-IT" dirty="0" smtClean="0"/>
              <a:t>del testo s’intende</a:t>
            </a:r>
            <a:endParaRPr lang="it-IT" dirty="0"/>
          </a:p>
          <a:p>
            <a:pPr algn="ctr">
              <a:buNone/>
            </a:pPr>
            <a:r>
              <a:rPr lang="it-IT" dirty="0"/>
              <a:t>quella difficoltà di lettura che NON riguarda la capacità</a:t>
            </a:r>
          </a:p>
          <a:p>
            <a:pPr algn="ctr">
              <a:buNone/>
            </a:pPr>
            <a:r>
              <a:rPr lang="it-IT" dirty="0"/>
              <a:t>di</a:t>
            </a:r>
            <a:r>
              <a:rPr lang="it-IT" b="1" u="sng" dirty="0">
                <a:solidFill>
                  <a:srgbClr val="FF3300"/>
                </a:solidFill>
              </a:rPr>
              <a:t> decifrare </a:t>
            </a:r>
            <a:r>
              <a:rPr lang="it-IT" dirty="0"/>
              <a:t>un testo, ma l’abilità di </a:t>
            </a:r>
            <a:r>
              <a:rPr lang="it-IT" b="1" dirty="0"/>
              <a:t>coglierne</a:t>
            </a:r>
          </a:p>
          <a:p>
            <a:pPr algn="ctr">
              <a:buNone/>
            </a:pPr>
            <a:r>
              <a:rPr lang="it-IT" b="1" dirty="0"/>
              <a:t>efficacemente il significato</a:t>
            </a:r>
            <a:r>
              <a:rPr lang="it-IT" dirty="0"/>
              <a:t>.</a:t>
            </a:r>
          </a:p>
          <a:p>
            <a:pPr algn="ctr">
              <a:buNone/>
            </a:pPr>
            <a:r>
              <a:rPr lang="it-IT" dirty="0"/>
              <a:t>– I bambini </a:t>
            </a:r>
            <a:r>
              <a:rPr lang="it-IT" dirty="0" smtClean="0"/>
              <a:t>e ragazzi che </a:t>
            </a:r>
            <a:r>
              <a:rPr lang="it-IT" dirty="0"/>
              <a:t>presentano questo problema, pur </a:t>
            </a:r>
            <a:r>
              <a:rPr lang="it-IT" dirty="0" smtClean="0"/>
              <a:t>avendo normale </a:t>
            </a:r>
            <a:r>
              <a:rPr lang="it-IT" dirty="0"/>
              <a:t>intelligenza (QI superiore a 90), hanno </a:t>
            </a:r>
            <a:r>
              <a:rPr lang="it-IT" dirty="0" smtClean="0"/>
              <a:t>prestazioni inferiori </a:t>
            </a:r>
            <a:r>
              <a:rPr lang="it-IT" dirty="0"/>
              <a:t>alla norma in prove standardizzate che </a:t>
            </a:r>
            <a:r>
              <a:rPr lang="it-IT" dirty="0" smtClean="0"/>
              <a:t>valutano l’abilità </a:t>
            </a:r>
            <a:r>
              <a:rPr lang="it-IT" dirty="0"/>
              <a:t>di comprensione del testo.</a:t>
            </a:r>
          </a:p>
        </p:txBody>
      </p:sp>
    </p:spTree>
    <p:extLst>
      <p:ext uri="{BB962C8B-B14F-4D97-AF65-F5344CB8AC3E}">
        <p14:creationId xmlns:p14="http://schemas.microsoft.com/office/powerpoint/2010/main" val="3241021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asellaDiTesto 1"/>
          <p:cNvSpPr txBox="1">
            <a:spLocks noChangeArrowheads="1"/>
          </p:cNvSpPr>
          <p:nvPr/>
        </p:nvSpPr>
        <p:spPr bwMode="auto">
          <a:xfrm>
            <a:off x="2770188" y="5783263"/>
            <a:ext cx="338455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lnSpc>
                <a:spcPct val="200000"/>
              </a:lnSpc>
              <a:spcBef>
                <a:spcPct val="0"/>
              </a:spcBef>
              <a:buClrTx/>
              <a:buSzTx/>
              <a:buFontTx/>
              <a:buNone/>
            </a:pPr>
            <a:r>
              <a:rPr lang="it-IT" altLang="it-IT" sz="2400">
                <a:latin typeface="Tahoma" panose="020B0604030504040204" pitchFamily="34" charset="0"/>
              </a:rPr>
              <a:t>da   00.25 a 2.12</a:t>
            </a:r>
          </a:p>
        </p:txBody>
      </p:sp>
      <p:pic>
        <p:nvPicPr>
          <p:cNvPr id="7171" name="Immagine 3">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284984"/>
            <a:ext cx="67992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asellaDiTesto 4"/>
          <p:cNvSpPr txBox="1">
            <a:spLocks noChangeArrowheads="1"/>
          </p:cNvSpPr>
          <p:nvPr/>
        </p:nvSpPr>
        <p:spPr bwMode="auto">
          <a:xfrm>
            <a:off x="1312863" y="260350"/>
            <a:ext cx="63007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3600" b="0" dirty="0">
                <a:latin typeface="trebuchet ms" panose="020B0603020202020204" pitchFamily="34" charset="0"/>
              </a:rPr>
              <a:t>esperimento di </a:t>
            </a:r>
            <a:r>
              <a:rPr lang="it-IT" altLang="it-IT" sz="3600" b="0" dirty="0" err="1">
                <a:latin typeface="trebuchet ms" panose="020B0603020202020204" pitchFamily="34" charset="0"/>
              </a:rPr>
              <a:t>Tronick</a:t>
            </a:r>
            <a:r>
              <a:rPr lang="it-IT" altLang="it-IT" sz="3600" b="0" dirty="0">
                <a:latin typeface="trebuchet ms" panose="020B0603020202020204" pitchFamily="34" charset="0"/>
              </a:rPr>
              <a:t> chiamato </a:t>
            </a:r>
            <a:r>
              <a:rPr lang="it-IT" altLang="it-IT" sz="3600" b="0" dirty="0" err="1">
                <a:latin typeface="trebuchet ms" panose="020B0603020202020204" pitchFamily="34" charset="0"/>
              </a:rPr>
              <a:t>Still</a:t>
            </a:r>
            <a:r>
              <a:rPr lang="it-IT" altLang="it-IT" sz="3600" b="0" dirty="0">
                <a:latin typeface="trebuchet ms" panose="020B0603020202020204" pitchFamily="34" charset="0"/>
              </a:rPr>
              <a:t> Face, o del Volto Immobile </a:t>
            </a:r>
          </a:p>
          <a:p>
            <a:pPr algn="ctr" eaLnBrk="1" hangingPunct="1">
              <a:spcBef>
                <a:spcPct val="0"/>
              </a:spcBef>
              <a:buClrTx/>
              <a:buSzTx/>
              <a:buFontTx/>
              <a:buNone/>
            </a:pPr>
            <a:endParaRPr lang="it-IT" altLang="it-IT" sz="3600" b="0" dirty="0">
              <a:latin typeface="trebuchet ms" panose="020B0603020202020204" pitchFamily="34" charset="0"/>
            </a:endParaRPr>
          </a:p>
          <a:p>
            <a:pPr algn="ctr" eaLnBrk="1" hangingPunct="1">
              <a:spcBef>
                <a:spcPct val="0"/>
              </a:spcBef>
              <a:buClrTx/>
              <a:buSzTx/>
              <a:buFontTx/>
              <a:buNone/>
            </a:pPr>
            <a:r>
              <a:rPr lang="it-IT" altLang="it-IT" sz="3600" dirty="0" err="1">
                <a:latin typeface="Tahoma" panose="020B0604030504040204" pitchFamily="34" charset="0"/>
              </a:rPr>
              <a:t>Still</a:t>
            </a:r>
            <a:r>
              <a:rPr lang="it-IT" altLang="it-IT" sz="3600" dirty="0">
                <a:latin typeface="Tahoma" panose="020B0604030504040204" pitchFamily="34" charset="0"/>
              </a:rPr>
              <a:t> face </a:t>
            </a:r>
            <a:r>
              <a:rPr lang="it-IT" altLang="it-IT" sz="3600" dirty="0" err="1">
                <a:latin typeface="Tahoma" panose="020B0604030504040204" pitchFamily="34" charset="0"/>
              </a:rPr>
              <a:t>experiment</a:t>
            </a:r>
            <a:endParaRPr lang="it-IT" altLang="it-IT" sz="3600" dirty="0">
              <a:latin typeface="Tahoma" panose="020B0604030504040204" pitchFamily="34" charset="0"/>
            </a:endParaRPr>
          </a:p>
        </p:txBody>
      </p:sp>
    </p:spTree>
    <p:extLst>
      <p:ext uri="{BB962C8B-B14F-4D97-AF65-F5344CB8AC3E}">
        <p14:creationId xmlns:p14="http://schemas.microsoft.com/office/powerpoint/2010/main" val="3360886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196644"/>
            <a:ext cx="8072462" cy="1000108"/>
          </a:xfrm>
          <a:noFill/>
        </p:spPr>
        <p:txBody>
          <a:bodyPr>
            <a:normAutofit/>
          </a:bodyPr>
          <a:lstStyle/>
          <a:p>
            <a:pPr algn="l"/>
            <a:r>
              <a:rPr lang="it-IT" dirty="0" smtClean="0"/>
              <a:t>Si rilevano, associati</a:t>
            </a:r>
            <a:endParaRPr lang="it-IT" dirty="0"/>
          </a:p>
        </p:txBody>
      </p:sp>
      <p:sp>
        <p:nvSpPr>
          <p:cNvPr id="3" name="Segnaposto contenuto 2"/>
          <p:cNvSpPr>
            <a:spLocks noGrp="1"/>
          </p:cNvSpPr>
          <p:nvPr>
            <p:ph idx="1"/>
          </p:nvPr>
        </p:nvSpPr>
        <p:spPr>
          <a:xfrm>
            <a:off x="539552" y="1268760"/>
            <a:ext cx="8352928" cy="5544616"/>
          </a:xfrm>
        </p:spPr>
        <p:txBody>
          <a:bodyPr>
            <a:normAutofit fontScale="92500"/>
          </a:bodyPr>
          <a:lstStyle/>
          <a:p>
            <a:pPr>
              <a:buClr>
                <a:schemeClr val="accent2"/>
              </a:buClr>
              <a:buSzPct val="90000"/>
              <a:buFont typeface="Wingdings" pitchFamily="2" charset="2"/>
              <a:buChar char="Ø"/>
            </a:pPr>
            <a:r>
              <a:rPr lang="it-IT" sz="3600" dirty="0" smtClean="0"/>
              <a:t> Livello cognitivo nella norma</a:t>
            </a:r>
          </a:p>
          <a:p>
            <a:pPr>
              <a:buClr>
                <a:schemeClr val="accent2"/>
              </a:buClr>
              <a:buSzPct val="90000"/>
              <a:buFont typeface="Wingdings" pitchFamily="2" charset="2"/>
              <a:buChar char="Ø"/>
            </a:pPr>
            <a:r>
              <a:rPr lang="it-IT" sz="3600" dirty="0" smtClean="0"/>
              <a:t>Prestazioni nella norma nella decodifica</a:t>
            </a:r>
          </a:p>
          <a:p>
            <a:pPr>
              <a:buClr>
                <a:schemeClr val="accent2"/>
              </a:buClr>
              <a:buSzPct val="90000"/>
              <a:buFont typeface="Wingdings" pitchFamily="2" charset="2"/>
              <a:buChar char="Ø"/>
            </a:pPr>
            <a:r>
              <a:rPr lang="it-IT" sz="3600" dirty="0" smtClean="0"/>
              <a:t>                                      MA</a:t>
            </a:r>
          </a:p>
          <a:p>
            <a:pPr>
              <a:buClr>
                <a:schemeClr val="accent2"/>
              </a:buClr>
              <a:buSzPct val="90000"/>
              <a:buFont typeface="Wingdings" pitchFamily="2" charset="2"/>
              <a:buChar char="Ø"/>
            </a:pPr>
            <a:r>
              <a:rPr lang="it-IT" sz="4100" dirty="0" smtClean="0"/>
              <a:t>Deficit nel fare </a:t>
            </a:r>
            <a:r>
              <a:rPr lang="it-IT" sz="4100" b="1" dirty="0" smtClean="0"/>
              <a:t>inferenze</a:t>
            </a:r>
            <a:endParaRPr lang="it-IT" sz="4100" dirty="0" smtClean="0"/>
          </a:p>
          <a:p>
            <a:pPr>
              <a:buClr>
                <a:schemeClr val="accent2"/>
              </a:buClr>
              <a:buSzPct val="90000"/>
              <a:buFont typeface="Wingdings" pitchFamily="2" charset="2"/>
              <a:buChar char="Ø"/>
            </a:pPr>
            <a:r>
              <a:rPr lang="it-IT" sz="4100" dirty="0" smtClean="0"/>
              <a:t> </a:t>
            </a:r>
            <a:r>
              <a:rPr lang="it-IT" sz="4100" b="1" dirty="0" smtClean="0"/>
              <a:t>Problemi nella memoria di lavoro </a:t>
            </a:r>
          </a:p>
          <a:p>
            <a:pPr>
              <a:buClr>
                <a:schemeClr val="accent2"/>
              </a:buClr>
              <a:buSzPct val="90000"/>
              <a:buFont typeface="Wingdings" pitchFamily="2" charset="2"/>
              <a:buChar char="Ø"/>
            </a:pPr>
            <a:r>
              <a:rPr lang="it-IT" sz="4100" b="1" dirty="0" smtClean="0"/>
              <a:t>Problemi nella inibizione </a:t>
            </a:r>
            <a:r>
              <a:rPr lang="it-IT" sz="4100" dirty="0" smtClean="0"/>
              <a:t>(non selezionano ciò che è rilevante)</a:t>
            </a:r>
          </a:p>
          <a:p>
            <a:pPr>
              <a:buClr>
                <a:schemeClr val="accent2"/>
              </a:buClr>
              <a:buSzPct val="90000"/>
              <a:buFont typeface="Wingdings" pitchFamily="2" charset="2"/>
              <a:buChar char="Ø"/>
            </a:pPr>
            <a:r>
              <a:rPr lang="it-IT" sz="4100" dirty="0" smtClean="0"/>
              <a:t>Ma ci sono anche problemi nel </a:t>
            </a:r>
            <a:r>
              <a:rPr lang="it-IT" sz="4100" b="1" dirty="0" smtClean="0"/>
              <a:t>vocabolario/lessico</a:t>
            </a:r>
          </a:p>
          <a:p>
            <a:pPr>
              <a:buClr>
                <a:schemeClr val="accent2"/>
              </a:buClr>
              <a:buSzPct val="90000"/>
              <a:buNone/>
            </a:pPr>
            <a:r>
              <a:rPr lang="it-IT" sz="2400" dirty="0" smtClean="0"/>
              <a:t>	(</a:t>
            </a:r>
            <a:r>
              <a:rPr lang="it-IT" sz="2400" dirty="0" err="1" smtClean="0"/>
              <a:t>Oakhill</a:t>
            </a:r>
            <a:r>
              <a:rPr lang="it-IT" sz="2400" dirty="0" smtClean="0"/>
              <a:t>, </a:t>
            </a:r>
            <a:r>
              <a:rPr lang="it-IT" sz="2400" dirty="0" err="1" smtClean="0"/>
              <a:t>Cain</a:t>
            </a:r>
            <a:r>
              <a:rPr lang="it-IT" sz="2400" dirty="0" smtClean="0"/>
              <a:t>, </a:t>
            </a:r>
            <a:r>
              <a:rPr lang="it-IT" sz="2400" dirty="0" err="1" smtClean="0"/>
              <a:t>Cornodi</a:t>
            </a:r>
            <a:r>
              <a:rPr lang="it-IT" sz="2400" dirty="0" smtClean="0"/>
              <a:t>, De Beni)</a:t>
            </a:r>
            <a:endParaRPr lang="it-IT" sz="4100" dirty="0" smtClean="0"/>
          </a:p>
          <a:p>
            <a:pPr>
              <a:buClr>
                <a:schemeClr val="accent2"/>
              </a:buClr>
              <a:buSzPct val="90000"/>
              <a:buFont typeface="Wingdings" pitchFamily="2" charset="2"/>
              <a:buChar char="Ø"/>
            </a:pPr>
            <a:endParaRPr lang="it-IT" sz="4100" dirty="0" smtClean="0"/>
          </a:p>
          <a:p>
            <a:pPr>
              <a:buFont typeface="Wingdings" pitchFamily="2" charset="2"/>
              <a:buChar char="Ø"/>
            </a:pPr>
            <a:endParaRPr lang="it-IT" dirty="0" smtClean="0"/>
          </a:p>
          <a:p>
            <a:pPr>
              <a:buFont typeface="Wingdings" pitchFamily="2" charset="2"/>
              <a:buChar char="Ø"/>
            </a:pPr>
            <a:endParaRPr lang="it-IT" dirty="0"/>
          </a:p>
        </p:txBody>
      </p:sp>
      <p:sp>
        <p:nvSpPr>
          <p:cNvPr id="7" name="Freccia in giù 6"/>
          <p:cNvSpPr/>
          <p:nvPr/>
        </p:nvSpPr>
        <p:spPr>
          <a:xfrm>
            <a:off x="7452320" y="622673"/>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15170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692696"/>
            <a:ext cx="8072462" cy="5590404"/>
          </a:xfrm>
          <a:solidFill>
            <a:schemeClr val="bg1"/>
          </a:solidFill>
        </p:spPr>
        <p:txBody>
          <a:bodyPr>
            <a:normAutofit/>
          </a:bodyPr>
          <a:lstStyle/>
          <a:p>
            <a:pPr algn="ctr">
              <a:buNone/>
            </a:pPr>
            <a:r>
              <a:rPr lang="it-IT" b="1" u="sng" dirty="0" smtClean="0">
                <a:solidFill>
                  <a:srgbClr val="FF0000"/>
                </a:solidFill>
              </a:rPr>
              <a:t>INFERENZE</a:t>
            </a:r>
          </a:p>
          <a:p>
            <a:pPr algn="just">
              <a:buNone/>
            </a:pPr>
            <a:endParaRPr lang="it-IT" sz="2400" dirty="0" smtClean="0"/>
          </a:p>
          <a:p>
            <a:pPr algn="just">
              <a:buNone/>
            </a:pPr>
            <a:r>
              <a:rPr lang="it-IT" sz="2400" dirty="0" smtClean="0"/>
              <a:t>Fare inferenze significa comprendere cose non presenti esplicitamente nel testo, fare </a:t>
            </a:r>
            <a:r>
              <a:rPr lang="it-IT" sz="2400" b="1" dirty="0" smtClean="0"/>
              <a:t>collegamenti</a:t>
            </a:r>
            <a:r>
              <a:rPr lang="it-IT" sz="2400" dirty="0" smtClean="0"/>
              <a:t>, comprendere il significato della parole in base al contesto e comprendere le ambiguità di significato di alcune parole polisemiche.</a:t>
            </a:r>
          </a:p>
          <a:p>
            <a:pPr algn="ctr">
              <a:buNone/>
            </a:pPr>
            <a:r>
              <a:rPr lang="it-IT" sz="2400" b="1" i="1" dirty="0" smtClean="0">
                <a:solidFill>
                  <a:srgbClr val="FF0000"/>
                </a:solidFill>
              </a:rPr>
              <a:t>Senza queste operazioni non è possibile crearsi una rappresentazione mentale coerente del testo.</a:t>
            </a:r>
          </a:p>
          <a:p>
            <a:pPr algn="just">
              <a:buNone/>
            </a:pPr>
            <a:r>
              <a:rPr lang="it-IT" sz="2400" dirty="0" smtClean="0"/>
              <a:t>La capacità di fare inferenze è strettamente legata al livello di maturazione raggiunto in lettura, cresce al crescere dell’età mentale e dell’esperienza.</a:t>
            </a:r>
          </a:p>
          <a:p>
            <a:pPr algn="just">
              <a:buNone/>
            </a:pPr>
            <a:endParaRPr lang="it-IT" sz="2400" dirty="0" smtClean="0"/>
          </a:p>
          <a:p>
            <a:pPr algn="just">
              <a:buNone/>
            </a:pPr>
            <a:r>
              <a:rPr lang="it-IT" sz="2400" b="1" dirty="0" smtClean="0"/>
              <a:t>Molti studi hanno dimostrato che i </a:t>
            </a:r>
            <a:r>
              <a:rPr lang="it-IT" sz="2400" b="1" u="sng" dirty="0" smtClean="0"/>
              <a:t>cattivi lettori,</a:t>
            </a:r>
            <a:r>
              <a:rPr lang="it-IT" sz="2400" b="1" dirty="0" smtClean="0"/>
              <a:t> pur essendo capaci di un processo inferenziale, </a:t>
            </a:r>
            <a:r>
              <a:rPr lang="it-IT" sz="2400" b="1" u="sng" dirty="0" smtClean="0"/>
              <a:t>generano meno inferenze.</a:t>
            </a:r>
            <a:endParaRPr lang="it-IT" sz="2000" b="1" u="sng" dirty="0" smtClean="0"/>
          </a:p>
        </p:txBody>
      </p:sp>
    </p:spTree>
    <p:extLst>
      <p:ext uri="{BB962C8B-B14F-4D97-AF65-F5344CB8AC3E}">
        <p14:creationId xmlns:p14="http://schemas.microsoft.com/office/powerpoint/2010/main" val="388543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9313" y="620688"/>
            <a:ext cx="8825373" cy="5616624"/>
          </a:xfrm>
          <a:prstGeom prst="rect">
            <a:avLst/>
          </a:prstGeom>
        </p:spPr>
      </p:pic>
    </p:spTree>
    <p:extLst>
      <p:ext uri="{BB962C8B-B14F-4D97-AF65-F5344CB8AC3E}">
        <p14:creationId xmlns:p14="http://schemas.microsoft.com/office/powerpoint/2010/main" val="2540515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55576" y="1340768"/>
            <a:ext cx="8064896" cy="5256584"/>
          </a:xfrm>
        </p:spPr>
        <p:txBody>
          <a:bodyPr>
            <a:normAutofit fontScale="92500" lnSpcReduction="20000"/>
          </a:bodyPr>
          <a:lstStyle/>
          <a:p>
            <a:pPr algn="ctr">
              <a:lnSpc>
                <a:spcPct val="100000"/>
              </a:lnSpc>
            </a:pPr>
            <a:r>
              <a:rPr lang="it-IT" dirty="0" smtClean="0">
                <a:solidFill>
                  <a:schemeClr val="tx1"/>
                </a:solidFill>
              </a:rPr>
              <a:t>Per quanto riguarda la conoscenza ed uso delle </a:t>
            </a:r>
            <a:r>
              <a:rPr lang="it-IT" dirty="0" smtClean="0">
                <a:solidFill>
                  <a:schemeClr val="accent2"/>
                </a:solidFill>
              </a:rPr>
              <a:t>strategie </a:t>
            </a:r>
            <a:r>
              <a:rPr lang="it-IT" dirty="0" smtClean="0">
                <a:solidFill>
                  <a:schemeClr val="tx1"/>
                </a:solidFill>
              </a:rPr>
              <a:t>di lettura </a:t>
            </a:r>
          </a:p>
          <a:p>
            <a:pPr>
              <a:lnSpc>
                <a:spcPct val="100000"/>
              </a:lnSpc>
            </a:pPr>
            <a:r>
              <a:rPr lang="it-IT" dirty="0" smtClean="0">
                <a:solidFill>
                  <a:schemeClr val="tx1"/>
                </a:solidFill>
              </a:rPr>
              <a:t>i cattivi lettori si differenziano dai buoni non tanto per la quantità di strategie conosciute quanto per la capacità di saperle adoperare in maniera flessibile.</a:t>
            </a:r>
          </a:p>
          <a:p>
            <a:pPr>
              <a:lnSpc>
                <a:spcPct val="100000"/>
              </a:lnSpc>
            </a:pPr>
            <a:endParaRPr lang="it-IT" dirty="0" smtClean="0">
              <a:solidFill>
                <a:schemeClr val="tx1"/>
              </a:solidFill>
            </a:endParaRPr>
          </a:p>
          <a:p>
            <a:pPr>
              <a:lnSpc>
                <a:spcPct val="100000"/>
              </a:lnSpc>
            </a:pPr>
            <a:r>
              <a:rPr lang="it-IT" b="1" dirty="0" smtClean="0">
                <a:solidFill>
                  <a:schemeClr val="tx1"/>
                </a:solidFill>
              </a:rPr>
              <a:t>I cattivi lettori adoperano strategie  di lettura meno sofisticate </a:t>
            </a:r>
          </a:p>
          <a:p>
            <a:pPr>
              <a:lnSpc>
                <a:spcPct val="100000"/>
              </a:lnSpc>
            </a:pPr>
            <a:r>
              <a:rPr lang="it-IT" dirty="0" smtClean="0">
                <a:solidFill>
                  <a:schemeClr val="tx1"/>
                </a:solidFill>
                <a:sym typeface="Wingdings" pitchFamily="2" charset="2"/>
              </a:rPr>
              <a:t> </a:t>
            </a:r>
            <a:r>
              <a:rPr lang="it-IT" i="1" dirty="0" smtClean="0">
                <a:solidFill>
                  <a:srgbClr val="FF0000"/>
                </a:solidFill>
                <a:sym typeface="Wingdings" pitchFamily="2" charset="2"/>
              </a:rPr>
              <a:t>lettura di tutto il testo senza selezionare gli aspetti rilevanti oppure senza fare una scorsa veloce del testo. </a:t>
            </a:r>
            <a:endParaRPr lang="it-IT" i="1" dirty="0">
              <a:solidFill>
                <a:srgbClr val="FF0000"/>
              </a:solidFill>
            </a:endParaRPr>
          </a:p>
        </p:txBody>
      </p:sp>
      <p:sp>
        <p:nvSpPr>
          <p:cNvPr id="5" name="Titolo 1"/>
          <p:cNvSpPr txBox="1">
            <a:spLocks/>
          </p:cNvSpPr>
          <p:nvPr/>
        </p:nvSpPr>
        <p:spPr>
          <a:xfrm>
            <a:off x="457200" y="188640"/>
            <a:ext cx="82296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sng" strike="noStrike" kern="1200" cap="none" spc="0" normalizeH="0" baseline="0" noProof="0" dirty="0" smtClean="0">
                <a:ln>
                  <a:noFill/>
                </a:ln>
                <a:solidFill>
                  <a:srgbClr val="FF0000"/>
                </a:solidFill>
                <a:effectLst/>
                <a:uLnTx/>
                <a:uFillTx/>
                <a:latin typeface="+mj-lt"/>
                <a:ea typeface="+mj-ea"/>
                <a:cs typeface="+mj-cs"/>
              </a:rPr>
              <a:t>Strategie</a:t>
            </a:r>
            <a:r>
              <a:rPr kumimoji="0" lang="it-IT" sz="4400" b="1" i="0" u="none" strike="noStrike" kern="1200" cap="none" spc="0" normalizeH="0" baseline="0" noProof="0" dirty="0" smtClean="0">
                <a:ln>
                  <a:noFill/>
                </a:ln>
                <a:solidFill>
                  <a:srgbClr val="FF0000"/>
                </a:solidFill>
                <a:effectLst/>
                <a:uLnTx/>
                <a:uFillTx/>
                <a:latin typeface="+mj-lt"/>
                <a:ea typeface="+mj-ea"/>
                <a:cs typeface="+mj-cs"/>
              </a:rPr>
              <a:t> di lettura </a:t>
            </a:r>
            <a:r>
              <a:rPr kumimoji="0" lang="it-IT" sz="4400" b="1" i="1" u="none" strike="noStrike" kern="1200" cap="none" spc="0" normalizeH="0" baseline="0" noProof="0" dirty="0" smtClean="0">
                <a:ln>
                  <a:noFill/>
                </a:ln>
                <a:solidFill>
                  <a:srgbClr val="FF0000"/>
                </a:solidFill>
                <a:effectLst/>
                <a:uLnTx/>
                <a:uFillTx/>
                <a:latin typeface="+mj-lt"/>
                <a:ea typeface="+mj-ea"/>
                <a:cs typeface="+mj-cs"/>
              </a:rPr>
              <a:t>meno sofisticate</a:t>
            </a:r>
            <a:endParaRPr kumimoji="0" lang="it-IT" sz="4400" b="1" i="1" u="none" strike="noStrike" kern="120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val="13928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3568" y="2039000"/>
            <a:ext cx="8136904" cy="4702368"/>
          </a:xfrm>
        </p:spPr>
        <p:txBody>
          <a:bodyPr>
            <a:normAutofit fontScale="70000" lnSpcReduction="20000"/>
          </a:bodyPr>
          <a:lstStyle/>
          <a:p>
            <a:pPr>
              <a:lnSpc>
                <a:spcPct val="120000"/>
              </a:lnSpc>
            </a:pPr>
            <a:r>
              <a:rPr lang="it-IT" dirty="0" smtClean="0">
                <a:solidFill>
                  <a:schemeClr val="tx1"/>
                </a:solidFill>
              </a:rPr>
              <a:t>I cattivi lettori </a:t>
            </a:r>
            <a:r>
              <a:rPr lang="it-IT" u="sng" dirty="0" smtClean="0">
                <a:solidFill>
                  <a:schemeClr val="tx1"/>
                </a:solidFill>
              </a:rPr>
              <a:t>non si accorgono di non capire </a:t>
            </a:r>
            <a:r>
              <a:rPr lang="it-IT" dirty="0" smtClean="0">
                <a:solidFill>
                  <a:schemeClr val="tx1"/>
                </a:solidFill>
              </a:rPr>
              <a:t>(</a:t>
            </a:r>
            <a:r>
              <a:rPr lang="it-IT" dirty="0" err="1" smtClean="0">
                <a:solidFill>
                  <a:schemeClr val="tx1"/>
                </a:solidFill>
              </a:rPr>
              <a:t>Garner</a:t>
            </a:r>
            <a:r>
              <a:rPr lang="it-IT" dirty="0" smtClean="0">
                <a:solidFill>
                  <a:schemeClr val="tx1"/>
                </a:solidFill>
              </a:rPr>
              <a:t> e </a:t>
            </a:r>
            <a:r>
              <a:rPr lang="it-IT" dirty="0" err="1" smtClean="0">
                <a:solidFill>
                  <a:schemeClr val="tx1"/>
                </a:solidFill>
              </a:rPr>
              <a:t>Reis</a:t>
            </a:r>
            <a:r>
              <a:rPr lang="it-IT" dirty="0" smtClean="0">
                <a:solidFill>
                  <a:schemeClr val="tx1"/>
                </a:solidFill>
              </a:rPr>
              <a:t> 1981) quindi sono</a:t>
            </a:r>
          </a:p>
          <a:p>
            <a:pPr>
              <a:lnSpc>
                <a:spcPct val="120000"/>
              </a:lnSpc>
            </a:pPr>
            <a:r>
              <a:rPr lang="it-IT" dirty="0" smtClean="0">
                <a:solidFill>
                  <a:schemeClr val="tx1"/>
                </a:solidFill>
              </a:rPr>
              <a:t>Meno efficaci nel </a:t>
            </a:r>
            <a:r>
              <a:rPr lang="it-IT" dirty="0" smtClean="0">
                <a:solidFill>
                  <a:schemeClr val="accent2"/>
                </a:solidFill>
              </a:rPr>
              <a:t>monitoraggio</a:t>
            </a:r>
            <a:r>
              <a:rPr lang="it-IT" dirty="0" smtClean="0">
                <a:solidFill>
                  <a:schemeClr val="tx1"/>
                </a:solidFill>
              </a:rPr>
              <a:t> del livello di comprensione</a:t>
            </a:r>
          </a:p>
          <a:p>
            <a:pPr>
              <a:lnSpc>
                <a:spcPct val="120000"/>
              </a:lnSpc>
            </a:pPr>
            <a:endParaRPr lang="it-IT" dirty="0" smtClean="0">
              <a:solidFill>
                <a:schemeClr val="tx1"/>
              </a:solidFill>
            </a:endParaRPr>
          </a:p>
          <a:p>
            <a:pPr>
              <a:lnSpc>
                <a:spcPct val="120000"/>
              </a:lnSpc>
            </a:pPr>
            <a:r>
              <a:rPr lang="it-IT" dirty="0" smtClean="0">
                <a:solidFill>
                  <a:schemeClr val="tx1"/>
                </a:solidFill>
              </a:rPr>
              <a:t>Una tipica prova per verificare il monitoraggio della comprensione è di </a:t>
            </a:r>
            <a:r>
              <a:rPr lang="it-IT" i="1" dirty="0" smtClean="0">
                <a:solidFill>
                  <a:schemeClr val="tx1"/>
                </a:solidFill>
              </a:rPr>
              <a:t>inserire nel testo errori ed incongruenze </a:t>
            </a:r>
          </a:p>
          <a:p>
            <a:pPr>
              <a:lnSpc>
                <a:spcPct val="120000"/>
              </a:lnSpc>
            </a:pPr>
            <a:endParaRPr lang="it-IT" dirty="0" smtClean="0">
              <a:solidFill>
                <a:schemeClr val="tx1"/>
              </a:solidFill>
            </a:endParaRPr>
          </a:p>
          <a:p>
            <a:pPr>
              <a:lnSpc>
                <a:spcPct val="120000"/>
              </a:lnSpc>
            </a:pPr>
            <a:endParaRPr lang="it-IT" dirty="0" smtClean="0">
              <a:solidFill>
                <a:schemeClr val="tx1"/>
              </a:solidFill>
            </a:endParaRPr>
          </a:p>
          <a:p>
            <a:pPr>
              <a:lnSpc>
                <a:spcPct val="120000"/>
              </a:lnSpc>
            </a:pPr>
            <a:r>
              <a:rPr lang="it-IT" dirty="0" smtClean="0">
                <a:solidFill>
                  <a:schemeClr val="tx1"/>
                </a:solidFill>
              </a:rPr>
              <a:t>Il cattivo lettore ha un differente </a:t>
            </a:r>
            <a:r>
              <a:rPr lang="it-IT" dirty="0" smtClean="0">
                <a:solidFill>
                  <a:schemeClr val="accent2"/>
                </a:solidFill>
              </a:rPr>
              <a:t>standard di coerenza</a:t>
            </a:r>
            <a:r>
              <a:rPr lang="it-IT" dirty="0" smtClean="0">
                <a:solidFill>
                  <a:schemeClr val="tx1"/>
                </a:solidFill>
              </a:rPr>
              <a:t>: inferenze per mantenere la coerenza del testo ( Perfetti, </a:t>
            </a:r>
            <a:r>
              <a:rPr lang="it-IT" dirty="0" err="1" smtClean="0">
                <a:solidFill>
                  <a:schemeClr val="tx1"/>
                </a:solidFill>
              </a:rPr>
              <a:t>Landi</a:t>
            </a:r>
            <a:r>
              <a:rPr lang="it-IT" dirty="0" smtClean="0">
                <a:solidFill>
                  <a:schemeClr val="tx1"/>
                </a:solidFill>
              </a:rPr>
              <a:t> e </a:t>
            </a:r>
            <a:r>
              <a:rPr lang="it-IT" dirty="0" err="1" smtClean="0">
                <a:solidFill>
                  <a:schemeClr val="tx1"/>
                </a:solidFill>
              </a:rPr>
              <a:t>Oakhill</a:t>
            </a:r>
            <a:r>
              <a:rPr lang="it-IT" dirty="0" smtClean="0">
                <a:solidFill>
                  <a:schemeClr val="tx1"/>
                </a:solidFill>
              </a:rPr>
              <a:t> 2005) </a:t>
            </a:r>
            <a:endParaRPr lang="it-IT" dirty="0">
              <a:solidFill>
                <a:schemeClr val="tx1"/>
              </a:solidFill>
            </a:endParaRPr>
          </a:p>
        </p:txBody>
      </p:sp>
      <p:sp>
        <p:nvSpPr>
          <p:cNvPr id="4" name="Freccia circolare a destra 3"/>
          <p:cNvSpPr/>
          <p:nvPr/>
        </p:nvSpPr>
        <p:spPr>
          <a:xfrm>
            <a:off x="395536" y="3789040"/>
            <a:ext cx="571504" cy="1928826"/>
          </a:xfrm>
          <a:prstGeom prst="curvedRightArrow">
            <a:avLst/>
          </a:prstGeom>
          <a:solidFill>
            <a:srgbClr val="FFC0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Titolo 1"/>
          <p:cNvSpPr txBox="1">
            <a:spLocks/>
          </p:cNvSpPr>
          <p:nvPr/>
        </p:nvSpPr>
        <p:spPr>
          <a:xfrm>
            <a:off x="457200" y="188640"/>
            <a:ext cx="82296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dirty="0" smtClean="0">
                <a:ln>
                  <a:noFill/>
                </a:ln>
                <a:solidFill>
                  <a:srgbClr val="FF0000"/>
                </a:solidFill>
                <a:effectLst/>
                <a:uLnTx/>
                <a:uFillTx/>
                <a:latin typeface="+mj-lt"/>
                <a:ea typeface="+mj-ea"/>
                <a:cs typeface="+mj-cs"/>
              </a:rPr>
              <a:t>Meno efficaci nel </a:t>
            </a:r>
            <a:r>
              <a:rPr kumimoji="0" lang="it-IT" sz="4400" b="1" i="0" u="sng" strike="noStrike" kern="1200" cap="none" spc="0" normalizeH="0" baseline="0" noProof="0" dirty="0" smtClean="0">
                <a:ln>
                  <a:noFill/>
                </a:ln>
                <a:solidFill>
                  <a:srgbClr val="FF0000"/>
                </a:solidFill>
                <a:effectLst/>
                <a:uLnTx/>
                <a:uFillTx/>
                <a:latin typeface="+mj-lt"/>
                <a:ea typeface="+mj-ea"/>
                <a:cs typeface="+mj-cs"/>
              </a:rPr>
              <a:t>monitoraggio</a:t>
            </a:r>
            <a:r>
              <a:rPr kumimoji="0" lang="it-IT" sz="4400" b="1" i="0" u="none" strike="noStrike" kern="1200" cap="none" spc="0" normalizeH="0" baseline="0" noProof="0" dirty="0" smtClean="0">
                <a:ln>
                  <a:noFill/>
                </a:ln>
                <a:solidFill>
                  <a:srgbClr val="FF0000"/>
                </a:solidFill>
                <a:effectLst/>
                <a:uLnTx/>
                <a:uFillTx/>
                <a:latin typeface="+mj-lt"/>
                <a:ea typeface="+mj-ea"/>
                <a:cs typeface="+mj-cs"/>
              </a:rPr>
              <a:t> del loro livello di comprensione</a:t>
            </a:r>
            <a:endParaRPr kumimoji="0" lang="it-IT" sz="4400" b="1" i="0" u="none" strike="noStrike" kern="120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val="11581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p:cTn id="2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i="1" dirty="0" smtClean="0">
                <a:solidFill>
                  <a:srgbClr val="FF0000"/>
                </a:solidFill>
              </a:rPr>
              <a:t>ESEMPIO </a:t>
            </a:r>
            <a:r>
              <a:rPr lang="it-IT" i="1" dirty="0" err="1" smtClean="0">
                <a:solidFill>
                  <a:srgbClr val="FF0000"/>
                </a:solidFill>
              </a:rPr>
              <a:t>DI</a:t>
            </a:r>
            <a:r>
              <a:rPr lang="it-IT" i="1" dirty="0" smtClean="0">
                <a:solidFill>
                  <a:srgbClr val="FF0000"/>
                </a:solidFill>
              </a:rPr>
              <a:t> POTENZIAMENTO A CASA</a:t>
            </a:r>
            <a:endParaRPr lang="it-IT" i="1" dirty="0">
              <a:solidFill>
                <a:srgbClr val="FF0000"/>
              </a:solidFill>
            </a:endParaRPr>
          </a:p>
        </p:txBody>
      </p:sp>
      <p:sp>
        <p:nvSpPr>
          <p:cNvPr id="3" name="Segnaposto contenuto 2"/>
          <p:cNvSpPr>
            <a:spLocks noGrp="1"/>
          </p:cNvSpPr>
          <p:nvPr>
            <p:ph idx="1"/>
          </p:nvPr>
        </p:nvSpPr>
        <p:spPr>
          <a:xfrm>
            <a:off x="302840" y="1628800"/>
            <a:ext cx="8229600" cy="4525963"/>
          </a:xfrm>
        </p:spPr>
        <p:txBody>
          <a:bodyPr>
            <a:normAutofit fontScale="77500" lnSpcReduction="20000"/>
          </a:bodyPr>
          <a:lstStyle/>
          <a:p>
            <a:pPr>
              <a:lnSpc>
                <a:spcPct val="110000"/>
              </a:lnSpc>
              <a:buNone/>
            </a:pPr>
            <a:r>
              <a:rPr lang="it-IT" dirty="0" smtClean="0"/>
              <a:t>OGIETTIVI:</a:t>
            </a:r>
          </a:p>
          <a:p>
            <a:pPr>
              <a:lnSpc>
                <a:spcPct val="110000"/>
              </a:lnSpc>
            </a:pPr>
            <a:r>
              <a:rPr lang="it-IT" b="1" i="1" dirty="0" smtClean="0"/>
              <a:t>Potenziamento di alcune componenti legate alla comprensione del testo</a:t>
            </a:r>
            <a:r>
              <a:rPr lang="it-IT" dirty="0" smtClean="0"/>
              <a:t>: in particolare la capacità di fare inferenze semantiche, l’individuazione dei nessi logici presenti nel testo ed il riconoscimento degli elementi più importanti del brano (creando una gerarchia delle informazioni presenti nel testo). </a:t>
            </a:r>
          </a:p>
          <a:p>
            <a:pPr>
              <a:lnSpc>
                <a:spcPct val="110000"/>
              </a:lnSpc>
            </a:pPr>
            <a:endParaRPr lang="it-IT" dirty="0" smtClean="0"/>
          </a:p>
          <a:p>
            <a:pPr>
              <a:lnSpc>
                <a:spcPct val="110000"/>
              </a:lnSpc>
            </a:pPr>
            <a:r>
              <a:rPr lang="it-IT" b="1" dirty="0" smtClean="0"/>
              <a:t>Espansione del vocabolario</a:t>
            </a:r>
            <a:r>
              <a:rPr lang="it-IT" dirty="0" smtClean="0"/>
              <a:t>, attraverso la produzione di inferenze lessicali (es. capire il significato di parole nuove sulla base del significato della frase in cui sono inserite)</a:t>
            </a:r>
            <a:endParaRPr lang="it-IT" dirty="0"/>
          </a:p>
        </p:txBody>
      </p:sp>
    </p:spTree>
    <p:extLst>
      <p:ext uri="{BB962C8B-B14F-4D97-AF65-F5344CB8AC3E}">
        <p14:creationId xmlns:p14="http://schemas.microsoft.com/office/powerpoint/2010/main" val="2876527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2048" y="404664"/>
            <a:ext cx="8219256" cy="698336"/>
          </a:xfrm>
        </p:spPr>
        <p:txBody>
          <a:bodyPr>
            <a:noAutofit/>
          </a:bodyPr>
          <a:lstStyle/>
          <a:p>
            <a:r>
              <a:rPr lang="it-IT" sz="3600" i="1" u="sng" dirty="0" smtClean="0">
                <a:solidFill>
                  <a:srgbClr val="0070C0"/>
                </a:solidFill>
              </a:rPr>
              <a:t>UN GAP NELLA MEMORIA </a:t>
            </a:r>
            <a:r>
              <a:rPr lang="it-IT" sz="3600" i="1" u="sng" dirty="0" err="1" smtClean="0">
                <a:solidFill>
                  <a:srgbClr val="0070C0"/>
                </a:solidFill>
              </a:rPr>
              <a:t>DI</a:t>
            </a:r>
            <a:r>
              <a:rPr lang="it-IT" sz="3600" i="1" u="sng" dirty="0" smtClean="0">
                <a:solidFill>
                  <a:srgbClr val="0070C0"/>
                </a:solidFill>
              </a:rPr>
              <a:t> LAVORO</a:t>
            </a:r>
            <a:endParaRPr lang="it-IT" sz="3600" u="sng" dirty="0">
              <a:solidFill>
                <a:srgbClr val="0070C0"/>
              </a:solidFill>
            </a:endParaRPr>
          </a:p>
        </p:txBody>
      </p:sp>
      <p:sp>
        <p:nvSpPr>
          <p:cNvPr id="3" name="Segnaposto contenuto 2"/>
          <p:cNvSpPr>
            <a:spLocks noGrp="1"/>
          </p:cNvSpPr>
          <p:nvPr>
            <p:ph idx="1"/>
          </p:nvPr>
        </p:nvSpPr>
        <p:spPr>
          <a:xfrm>
            <a:off x="457200" y="1463000"/>
            <a:ext cx="8291264" cy="5062344"/>
          </a:xfrm>
        </p:spPr>
        <p:txBody>
          <a:bodyPr>
            <a:normAutofit fontScale="70000" lnSpcReduction="20000"/>
          </a:bodyPr>
          <a:lstStyle/>
          <a:p>
            <a:pPr algn="ctr">
              <a:lnSpc>
                <a:spcPct val="120000"/>
              </a:lnSpc>
              <a:buNone/>
            </a:pPr>
            <a:r>
              <a:rPr lang="it-IT" i="1" dirty="0" smtClean="0"/>
              <a:t>Alcuni ragazzi raccontano di andare ‘</a:t>
            </a:r>
            <a:r>
              <a:rPr lang="it-IT" b="1" i="1" dirty="0" smtClean="0"/>
              <a:t>in </a:t>
            </a:r>
            <a:r>
              <a:rPr lang="it-IT" b="1" i="1" dirty="0" err="1" smtClean="0"/>
              <a:t>stallo’</a:t>
            </a:r>
            <a:r>
              <a:rPr lang="it-IT" b="1" i="1" dirty="0" smtClean="0"/>
              <a:t> </a:t>
            </a:r>
            <a:r>
              <a:rPr lang="it-IT" i="1" dirty="0" smtClean="0"/>
              <a:t>a scuola, </a:t>
            </a:r>
            <a:r>
              <a:rPr lang="it-IT" b="1" i="1" dirty="0" smtClean="0"/>
              <a:t>mentre il loro rendimento a casa,</a:t>
            </a:r>
            <a:r>
              <a:rPr lang="it-IT" i="1" dirty="0" smtClean="0"/>
              <a:t> nelle simulazioni delle interrogazioni che fanno con le persone che li seguono nello studio, è nettamente superiore. </a:t>
            </a:r>
          </a:p>
          <a:p>
            <a:pPr algn="ctr">
              <a:lnSpc>
                <a:spcPct val="120000"/>
              </a:lnSpc>
              <a:buNone/>
            </a:pPr>
            <a:r>
              <a:rPr lang="it-IT" i="1" dirty="0" smtClean="0"/>
              <a:t>Del bagaglio di conoscenze acquisito a casa, </a:t>
            </a:r>
            <a:r>
              <a:rPr lang="it-IT" b="1" i="1" dirty="0" smtClean="0"/>
              <a:t>durante le verifiche in classe,</a:t>
            </a:r>
            <a:r>
              <a:rPr lang="it-IT" i="1" dirty="0" smtClean="0"/>
              <a:t> rimane solamente una minima parte. </a:t>
            </a:r>
          </a:p>
          <a:p>
            <a:pPr>
              <a:lnSpc>
                <a:spcPct val="120000"/>
              </a:lnSpc>
              <a:buNone/>
            </a:pPr>
            <a:endParaRPr lang="it-IT" b="1" u="sng" dirty="0" smtClean="0"/>
          </a:p>
          <a:p>
            <a:pPr>
              <a:lnSpc>
                <a:spcPct val="120000"/>
              </a:lnSpc>
              <a:buNone/>
            </a:pPr>
            <a:r>
              <a:rPr lang="it-IT" b="1" u="sng" dirty="0" smtClean="0">
                <a:solidFill>
                  <a:srgbClr val="0070C0"/>
                </a:solidFill>
              </a:rPr>
              <a:t>TRAUMA E MEMORIA </a:t>
            </a:r>
            <a:r>
              <a:rPr lang="it-IT" b="1" u="sng" dirty="0" err="1" smtClean="0">
                <a:solidFill>
                  <a:srgbClr val="0070C0"/>
                </a:solidFill>
              </a:rPr>
              <a:t>DI</a:t>
            </a:r>
            <a:r>
              <a:rPr lang="it-IT" b="1" u="sng" dirty="0" smtClean="0">
                <a:solidFill>
                  <a:srgbClr val="0070C0"/>
                </a:solidFill>
              </a:rPr>
              <a:t> LAVORO</a:t>
            </a:r>
          </a:p>
          <a:p>
            <a:pPr>
              <a:lnSpc>
                <a:spcPct val="120000"/>
              </a:lnSpc>
              <a:buNone/>
            </a:pPr>
            <a:r>
              <a:rPr lang="it-IT" dirty="0" smtClean="0"/>
              <a:t>Questa difficoltà nell’ambito della memoria di lavoro, ancora una volta, è molto diffusa, poiché le funzioni di memoria, ed in particolare la memoria ‘operativa’ (o di lavoro) risentono facilmente di stress e traumi vissuti nell’infanzia. </a:t>
            </a:r>
            <a:endParaRPr lang="it-IT" i="1" dirty="0" smtClean="0"/>
          </a:p>
          <a:p>
            <a:pPr>
              <a:lnSpc>
                <a:spcPct val="120000"/>
              </a:lnSpc>
            </a:pPr>
            <a:endParaRPr lang="it-IT" dirty="0"/>
          </a:p>
        </p:txBody>
      </p:sp>
    </p:spTree>
    <p:extLst>
      <p:ext uri="{BB962C8B-B14F-4D97-AF65-F5344CB8AC3E}">
        <p14:creationId xmlns:p14="http://schemas.microsoft.com/office/powerpoint/2010/main" val="3634343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5510" y="404664"/>
            <a:ext cx="8948878" cy="5976664"/>
          </a:xfrm>
          <a:prstGeom prst="rect">
            <a:avLst/>
          </a:prstGeom>
        </p:spPr>
      </p:pic>
    </p:spTree>
    <p:extLst>
      <p:ext uri="{BB962C8B-B14F-4D97-AF65-F5344CB8AC3E}">
        <p14:creationId xmlns:p14="http://schemas.microsoft.com/office/powerpoint/2010/main" val="570382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1520" y="332656"/>
            <a:ext cx="8772897" cy="6100934"/>
          </a:xfrm>
          <a:prstGeom prst="rect">
            <a:avLst/>
          </a:prstGeom>
        </p:spPr>
      </p:pic>
    </p:spTree>
    <p:extLst>
      <p:ext uri="{BB962C8B-B14F-4D97-AF65-F5344CB8AC3E}">
        <p14:creationId xmlns:p14="http://schemas.microsoft.com/office/powerpoint/2010/main" val="1933064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3912" y="404664"/>
            <a:ext cx="8964175" cy="5976663"/>
          </a:xfrm>
          <a:prstGeom prst="rect">
            <a:avLst/>
          </a:prstGeom>
        </p:spPr>
      </p:pic>
    </p:spTree>
    <p:extLst>
      <p:ext uri="{BB962C8B-B14F-4D97-AF65-F5344CB8AC3E}">
        <p14:creationId xmlns:p14="http://schemas.microsoft.com/office/powerpoint/2010/main" val="86868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ttangolo 1"/>
          <p:cNvSpPr>
            <a:spLocks noChangeArrowheads="1"/>
          </p:cNvSpPr>
          <p:nvPr/>
        </p:nvSpPr>
        <p:spPr bwMode="auto">
          <a:xfrm>
            <a:off x="179388" y="115888"/>
            <a:ext cx="8856662" cy="6526212"/>
          </a:xfrm>
          <a:prstGeom prst="rect">
            <a:avLst/>
          </a:prstGeom>
          <a:solidFill>
            <a:schemeClr val="bg1"/>
          </a:solidFill>
          <a:ln>
            <a:noFill/>
          </a:ln>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SzTx/>
              <a:buFontTx/>
              <a:buNone/>
            </a:pPr>
            <a:r>
              <a:rPr lang="it-IT" altLang="it-IT" sz="2200" b="0" dirty="0">
                <a:solidFill>
                  <a:srgbClr val="373737"/>
                </a:solidFill>
                <a:latin typeface="trebuchet ms" panose="020B0603020202020204" pitchFamily="34" charset="0"/>
              </a:rPr>
              <a:t>Un ruolo importante per lo sviluppo lo gioca quindi l’</a:t>
            </a:r>
            <a:r>
              <a:rPr lang="it-IT" altLang="it-IT" sz="2200" b="1" u="sng" dirty="0">
                <a:solidFill>
                  <a:srgbClr val="373737"/>
                </a:solidFill>
                <a:latin typeface="trebuchet ms" panose="020B0603020202020204" pitchFamily="34" charset="0"/>
              </a:rPr>
              <a:t>interazione</a:t>
            </a:r>
            <a:r>
              <a:rPr lang="it-IT" altLang="it-IT" sz="2200" b="0" dirty="0">
                <a:solidFill>
                  <a:srgbClr val="373737"/>
                </a:solidFill>
                <a:latin typeface="trebuchet ms" panose="020B0603020202020204" pitchFamily="34" charset="0"/>
              </a:rPr>
              <a:t> con la mamma ed il processo di </a:t>
            </a:r>
            <a:r>
              <a:rPr lang="it-IT" altLang="it-IT" sz="2200" b="1" u="sng" dirty="0">
                <a:solidFill>
                  <a:srgbClr val="373737"/>
                </a:solidFill>
                <a:latin typeface="trebuchet ms" panose="020B0603020202020204" pitchFamily="34" charset="0"/>
              </a:rPr>
              <a:t>regolazione affettiva </a:t>
            </a:r>
            <a:r>
              <a:rPr lang="it-IT" altLang="it-IT" sz="2200" b="0" dirty="0">
                <a:solidFill>
                  <a:srgbClr val="373737"/>
                </a:solidFill>
                <a:latin typeface="trebuchet ms" panose="020B0603020202020204" pitchFamily="34" charset="0"/>
              </a:rPr>
              <a:t>che si crea con la stessa e che ne consente un adattamento ottimale.</a:t>
            </a:r>
          </a:p>
          <a:p>
            <a:pPr>
              <a:spcBef>
                <a:spcPct val="0"/>
              </a:spcBef>
              <a:buClrTx/>
              <a:buSzTx/>
              <a:buFontTx/>
              <a:buNone/>
            </a:pPr>
            <a:endParaRPr lang="it-IT" altLang="it-IT" sz="2200" b="0" dirty="0">
              <a:solidFill>
                <a:srgbClr val="373737"/>
              </a:solidFill>
              <a:latin typeface="Helvetica Neue"/>
            </a:endParaRPr>
          </a:p>
          <a:p>
            <a:pPr>
              <a:spcBef>
                <a:spcPct val="0"/>
              </a:spcBef>
              <a:buClrTx/>
              <a:buSzTx/>
              <a:buFontTx/>
              <a:buNone/>
            </a:pPr>
            <a:r>
              <a:rPr lang="it-IT" altLang="it-IT" sz="2200" b="0" dirty="0">
                <a:solidFill>
                  <a:srgbClr val="373737"/>
                </a:solidFill>
                <a:latin typeface="trebuchet ms" panose="020B0603020202020204" pitchFamily="34" charset="0"/>
              </a:rPr>
              <a:t>Il fallimento di questo processo di mutua regolazione porta il bambino a sperimentare solo una serie di </a:t>
            </a:r>
            <a:r>
              <a:rPr lang="it-IT" altLang="it-IT" sz="2200" b="1" u="sng" dirty="0">
                <a:solidFill>
                  <a:srgbClr val="373737"/>
                </a:solidFill>
                <a:latin typeface="trebuchet ms" panose="020B0603020202020204" pitchFamily="34" charset="0"/>
              </a:rPr>
              <a:t>emozioni, quelle prevalentemente di carattere negativo </a:t>
            </a:r>
            <a:r>
              <a:rPr lang="it-IT" altLang="it-IT" sz="2200" b="0" dirty="0">
                <a:solidFill>
                  <a:srgbClr val="373737"/>
                </a:solidFill>
                <a:latin typeface="trebuchet ms" panose="020B0603020202020204" pitchFamily="34" charset="0"/>
              </a:rPr>
              <a:t>e non tutta la gamma comprese quelle positive.</a:t>
            </a:r>
          </a:p>
          <a:p>
            <a:pPr>
              <a:spcBef>
                <a:spcPct val="0"/>
              </a:spcBef>
              <a:buClrTx/>
              <a:buSzTx/>
              <a:buFontTx/>
              <a:buNone/>
            </a:pPr>
            <a:endParaRPr lang="it-IT" altLang="it-IT" sz="2200" b="0" dirty="0">
              <a:solidFill>
                <a:srgbClr val="373737"/>
              </a:solidFill>
              <a:latin typeface="Helvetica Neue"/>
            </a:endParaRPr>
          </a:p>
          <a:p>
            <a:pPr>
              <a:spcBef>
                <a:spcPct val="0"/>
              </a:spcBef>
              <a:buClrTx/>
              <a:buSzTx/>
              <a:buFontTx/>
              <a:buNone/>
            </a:pPr>
            <a:r>
              <a:rPr lang="it-IT" altLang="it-IT" sz="2200" b="0" dirty="0">
                <a:solidFill>
                  <a:srgbClr val="373737"/>
                </a:solidFill>
                <a:latin typeface="trebuchet ms" panose="020B0603020202020204" pitchFamily="34" charset="0"/>
              </a:rPr>
              <a:t>Le ricerche di </a:t>
            </a:r>
            <a:r>
              <a:rPr lang="it-IT" altLang="it-IT" sz="2200" b="0" dirty="0" err="1">
                <a:solidFill>
                  <a:srgbClr val="373737"/>
                </a:solidFill>
                <a:latin typeface="trebuchet ms" panose="020B0603020202020204" pitchFamily="34" charset="0"/>
              </a:rPr>
              <a:t>Tronick</a:t>
            </a:r>
            <a:r>
              <a:rPr lang="it-IT" altLang="it-IT" sz="2200" b="0" dirty="0">
                <a:solidFill>
                  <a:srgbClr val="373737"/>
                </a:solidFill>
                <a:latin typeface="trebuchet ms" panose="020B0603020202020204" pitchFamily="34" charset="0"/>
              </a:rPr>
              <a:t> con l’esperimento chiamato </a:t>
            </a:r>
            <a:r>
              <a:rPr lang="it-IT" altLang="it-IT" sz="2200" b="0" dirty="0" err="1">
                <a:solidFill>
                  <a:srgbClr val="373737"/>
                </a:solidFill>
                <a:latin typeface="trebuchet ms" panose="020B0603020202020204" pitchFamily="34" charset="0"/>
              </a:rPr>
              <a:t>Still</a:t>
            </a:r>
            <a:r>
              <a:rPr lang="it-IT" altLang="it-IT" sz="2200" b="0" dirty="0">
                <a:solidFill>
                  <a:srgbClr val="373737"/>
                </a:solidFill>
                <a:latin typeface="trebuchet ms" panose="020B0603020202020204" pitchFamily="34" charset="0"/>
              </a:rPr>
              <a:t> Face, o del Volto Immobile, dimostrano come sia importante questo processo di autoregolazione reciproco tra mamma e bambino e come ad esempio una mamma depressa non sarà in grado di far fronte all’aspettativa del bambino mettendo a rischio il suo sviluppo emotivo.</a:t>
            </a:r>
            <a:endParaRPr lang="it-IT" altLang="it-IT" sz="2200" b="0" dirty="0">
              <a:solidFill>
                <a:srgbClr val="373737"/>
              </a:solidFill>
              <a:latin typeface="Helvetica Neue"/>
            </a:endParaRPr>
          </a:p>
          <a:p>
            <a:pPr>
              <a:spcBef>
                <a:spcPct val="0"/>
              </a:spcBef>
              <a:buClrTx/>
              <a:buSzTx/>
              <a:buFontTx/>
              <a:buNone/>
            </a:pPr>
            <a:r>
              <a:rPr lang="it-IT" altLang="it-IT" sz="2200" b="0" dirty="0">
                <a:solidFill>
                  <a:srgbClr val="373737"/>
                </a:solidFill>
                <a:latin typeface="trebuchet ms" panose="020B0603020202020204" pitchFamily="34" charset="0"/>
              </a:rPr>
              <a:t>L’esperimento del volto immobile dimostra che quando la mamma sospende la sua relazione con il bambino di pochi mesi non scambiando più sorrisi ed espressioni di imitazione quest’ultimo vivrà un forte stress emotivo, pur continuando a guardarlo negli occhi.</a:t>
            </a:r>
            <a:endParaRPr lang="it-IT" altLang="it-IT" sz="2200" b="0" dirty="0">
              <a:solidFill>
                <a:srgbClr val="373737"/>
              </a:solidFill>
              <a:latin typeface="Helvetica Neue"/>
            </a:endParaRPr>
          </a:p>
        </p:txBody>
      </p:sp>
    </p:spTree>
    <p:extLst>
      <p:ext uri="{BB962C8B-B14F-4D97-AF65-F5344CB8AC3E}">
        <p14:creationId xmlns:p14="http://schemas.microsoft.com/office/powerpoint/2010/main" val="2979466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980728"/>
            <a:ext cx="8366776" cy="5267672"/>
          </a:xfrm>
          <a:solidFill>
            <a:schemeClr val="bg1"/>
          </a:solidFill>
        </p:spPr>
        <p:txBody>
          <a:bodyPr>
            <a:normAutofit fontScale="92500"/>
          </a:bodyPr>
          <a:lstStyle/>
          <a:p>
            <a:pPr algn="just">
              <a:buNone/>
            </a:pPr>
            <a:endParaRPr lang="it-IT" sz="2400" b="1" dirty="0" smtClean="0"/>
          </a:p>
          <a:p>
            <a:pPr algn="just">
              <a:lnSpc>
                <a:spcPct val="150000"/>
              </a:lnSpc>
              <a:buNone/>
            </a:pPr>
            <a:r>
              <a:rPr lang="it-IT" sz="2400" b="1" dirty="0" smtClean="0"/>
              <a:t>Alcuni cattivi lettori  sono più suscettibili del normale  </a:t>
            </a:r>
            <a:r>
              <a:rPr lang="it-IT" sz="2400" b="1" u="sng" dirty="0" smtClean="0">
                <a:solidFill>
                  <a:srgbClr val="FF0000"/>
                </a:solidFill>
              </a:rPr>
              <a:t>all’interferenza di informazioni   non rilevanti </a:t>
            </a:r>
            <a:r>
              <a:rPr lang="it-IT" sz="2400" b="1" dirty="0" smtClean="0"/>
              <a:t>( De Beni </a:t>
            </a:r>
            <a:r>
              <a:rPr lang="it-IT" sz="2400" b="1" dirty="0" err="1" smtClean="0"/>
              <a:t>et</a:t>
            </a:r>
            <a:r>
              <a:rPr lang="it-IT" sz="2400" b="1" dirty="0" smtClean="0"/>
              <a:t> al 1998).</a:t>
            </a:r>
          </a:p>
          <a:p>
            <a:pPr algn="just">
              <a:lnSpc>
                <a:spcPct val="150000"/>
              </a:lnSpc>
              <a:buNone/>
            </a:pPr>
            <a:r>
              <a:rPr lang="it-IT" sz="2400" b="1" dirty="0" err="1" smtClean="0"/>
              <a:t>Spooner</a:t>
            </a:r>
            <a:r>
              <a:rPr lang="it-IT" sz="2400" b="1" dirty="0" smtClean="0"/>
              <a:t>, </a:t>
            </a:r>
            <a:r>
              <a:rPr lang="it-IT" sz="2400" b="1" dirty="0" err="1" smtClean="0"/>
              <a:t>Gathercole</a:t>
            </a:r>
            <a:r>
              <a:rPr lang="it-IT" sz="2400" b="1" dirty="0" smtClean="0"/>
              <a:t> e </a:t>
            </a:r>
            <a:r>
              <a:rPr lang="it-IT" sz="2400" b="1" dirty="0" err="1" smtClean="0"/>
              <a:t>Baddeley</a:t>
            </a:r>
            <a:r>
              <a:rPr lang="it-IT" sz="2400" b="1" dirty="0" smtClean="0"/>
              <a:t> (2006) associato ad un deficit di integrazione, quanto piuttosto deficit di </a:t>
            </a:r>
            <a:r>
              <a:rPr lang="it-IT" sz="2400" b="1" u="sng" dirty="0" err="1" smtClean="0">
                <a:solidFill>
                  <a:srgbClr val="FF0000"/>
                </a:solidFill>
              </a:rPr>
              <a:t>MDL</a:t>
            </a:r>
            <a:r>
              <a:rPr lang="it-IT" sz="2400" b="1" u="sng" dirty="0" smtClean="0">
                <a:solidFill>
                  <a:srgbClr val="FF0000"/>
                </a:solidFill>
              </a:rPr>
              <a:t>. </a:t>
            </a:r>
          </a:p>
          <a:p>
            <a:pPr algn="just">
              <a:lnSpc>
                <a:spcPct val="150000"/>
              </a:lnSpc>
              <a:buNone/>
            </a:pPr>
            <a:endParaRPr lang="it-IT" sz="2400" b="1" dirty="0" smtClean="0"/>
          </a:p>
          <a:p>
            <a:pPr algn="just">
              <a:lnSpc>
                <a:spcPct val="150000"/>
              </a:lnSpc>
              <a:buNone/>
            </a:pPr>
            <a:r>
              <a:rPr lang="it-IT" sz="2400" b="1" dirty="0" smtClean="0"/>
              <a:t>Questi studiosi hanno dimostrato </a:t>
            </a:r>
            <a:r>
              <a:rPr lang="it-IT" sz="2400" b="1" i="1" u="sng" dirty="0" smtClean="0">
                <a:solidFill>
                  <a:srgbClr val="FF0000"/>
                </a:solidFill>
              </a:rPr>
              <a:t>che riducendo il carico di informazioni</a:t>
            </a:r>
            <a:r>
              <a:rPr lang="it-IT" sz="2400" b="1" dirty="0" smtClean="0"/>
              <a:t>, i cattivi lettori diventano capaci di integrarle correttamente</a:t>
            </a:r>
            <a:r>
              <a:rPr lang="it-IT" sz="2800" b="1" dirty="0" smtClean="0"/>
              <a:t>.</a:t>
            </a:r>
            <a:endParaRPr lang="it-IT" sz="2800" b="1" dirty="0"/>
          </a:p>
        </p:txBody>
      </p:sp>
      <p:sp>
        <p:nvSpPr>
          <p:cNvPr id="4" name="CasellaDiTesto 3"/>
          <p:cNvSpPr txBox="1"/>
          <p:nvPr/>
        </p:nvSpPr>
        <p:spPr>
          <a:xfrm>
            <a:off x="1403648" y="188640"/>
            <a:ext cx="7128792" cy="646331"/>
          </a:xfrm>
          <a:prstGeom prst="rect">
            <a:avLst/>
          </a:prstGeom>
          <a:noFill/>
        </p:spPr>
        <p:txBody>
          <a:bodyPr wrap="square" rtlCol="0">
            <a:spAutoFit/>
          </a:bodyPr>
          <a:lstStyle/>
          <a:p>
            <a:r>
              <a:rPr lang="it-IT" sz="3600" b="1" dirty="0" smtClean="0">
                <a:solidFill>
                  <a:srgbClr val="FF0000"/>
                </a:solidFill>
              </a:rPr>
              <a:t>Ridurre il numero delle informazioni</a:t>
            </a:r>
            <a:endParaRPr lang="it-IT" sz="3600" b="1" dirty="0">
              <a:solidFill>
                <a:srgbClr val="FF0000"/>
              </a:solidFill>
            </a:endParaRPr>
          </a:p>
        </p:txBody>
      </p:sp>
    </p:spTree>
    <p:extLst>
      <p:ext uri="{BB962C8B-B14F-4D97-AF65-F5344CB8AC3E}">
        <p14:creationId xmlns:p14="http://schemas.microsoft.com/office/powerpoint/2010/main" val="1451876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1064925"/>
            <a:ext cx="8496944" cy="4524315"/>
          </a:xfrm>
          <a:prstGeom prst="rect">
            <a:avLst/>
          </a:prstGeom>
        </p:spPr>
        <p:txBody>
          <a:bodyPr wrap="square">
            <a:spAutoFit/>
          </a:bodyPr>
          <a:lstStyle/>
          <a:p>
            <a:r>
              <a:rPr lang="it-IT" sz="2400" b="1" dirty="0" smtClean="0"/>
              <a:t>Perché  la memoria di lavoro comporta difficoltà ad apprendere?</a:t>
            </a:r>
          </a:p>
          <a:p>
            <a:endParaRPr lang="it-IT" sz="2400" dirty="0" smtClean="0"/>
          </a:p>
          <a:p>
            <a:r>
              <a:rPr lang="it-IT" sz="2400" dirty="0" smtClean="0"/>
              <a:t>I ragazzi con danni nella memoria di lavoro spesso falliscono in classe perche il</a:t>
            </a:r>
            <a:r>
              <a:rPr lang="it-IT" sz="2400" b="1" dirty="0" smtClean="0"/>
              <a:t> carico sulla memoria di lavoro è eccessivo per loro</a:t>
            </a:r>
            <a:r>
              <a:rPr lang="it-IT" sz="2400" dirty="0" smtClean="0"/>
              <a:t>.</a:t>
            </a:r>
          </a:p>
          <a:p>
            <a:endParaRPr lang="it-IT" sz="2400" dirty="0" smtClean="0"/>
          </a:p>
          <a:p>
            <a:r>
              <a:rPr lang="it-IT" sz="2400" b="1" dirty="0" smtClean="0">
                <a:solidFill>
                  <a:srgbClr val="C00000"/>
                </a:solidFill>
              </a:rPr>
              <a:t>Il fallimento della memoria di lavoro porta alla </a:t>
            </a:r>
            <a:r>
              <a:rPr lang="it-IT" sz="2400" b="1" u="sng" dirty="0" smtClean="0">
                <a:solidFill>
                  <a:srgbClr val="C00000"/>
                </a:solidFill>
              </a:rPr>
              <a:t>disattenzione</a:t>
            </a:r>
            <a:r>
              <a:rPr lang="it-IT" sz="2400" b="1" dirty="0" smtClean="0">
                <a:solidFill>
                  <a:srgbClr val="C00000"/>
                </a:solidFill>
              </a:rPr>
              <a:t>, semplicemente perche il ragazzo dimentica quello che deve fare.</a:t>
            </a:r>
          </a:p>
          <a:p>
            <a:endParaRPr lang="it-IT" sz="2400" dirty="0" smtClean="0"/>
          </a:p>
          <a:p>
            <a:r>
              <a:rPr lang="it-IT" sz="2400" dirty="0" smtClean="0"/>
              <a:t>Più dell’80% dei ragazzi con scarsa memoria di lavoro non riesce a raggiungere i livelli previsti di acquisizione sia in lettura che in matematica</a:t>
            </a:r>
            <a:endParaRPr lang="it-IT" sz="2400" b="1" dirty="0" smtClean="0"/>
          </a:p>
        </p:txBody>
      </p:sp>
    </p:spTree>
    <p:extLst>
      <p:ext uri="{BB962C8B-B14F-4D97-AF65-F5344CB8AC3E}">
        <p14:creationId xmlns:p14="http://schemas.microsoft.com/office/powerpoint/2010/main" val="3340274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7384"/>
            <a:ext cx="8784976" cy="6555641"/>
          </a:xfrm>
          <a:prstGeom prst="rect">
            <a:avLst/>
          </a:prstGeom>
        </p:spPr>
        <p:txBody>
          <a:bodyPr wrap="square">
            <a:spAutoFit/>
          </a:bodyPr>
          <a:lstStyle/>
          <a:p>
            <a:endParaRPr lang="it-IT" sz="2000" dirty="0" smtClean="0"/>
          </a:p>
          <a:p>
            <a:r>
              <a:rPr lang="it-IT" sz="2000" dirty="0" smtClean="0"/>
              <a:t>Le difficoltà che i ragazzi con scarsa memoria di lavoro possono incontrare nel loro percorso scolastico sono:</a:t>
            </a:r>
          </a:p>
          <a:p>
            <a:endParaRPr lang="it-IT" sz="2000" dirty="0" smtClean="0"/>
          </a:p>
          <a:p>
            <a:r>
              <a:rPr lang="it-IT" sz="2000" b="1" dirty="0" smtClean="0">
                <a:solidFill>
                  <a:srgbClr val="C00000"/>
                </a:solidFill>
              </a:rPr>
              <a:t>Lentezza in tutte le prime fasi degli apprendimenti </a:t>
            </a:r>
            <a:r>
              <a:rPr lang="it-IT" sz="2000" dirty="0" smtClean="0"/>
              <a:t>(lettura, scrittura e calcolo): ≪I</a:t>
            </a:r>
          </a:p>
          <a:p>
            <a:r>
              <a:rPr lang="it-IT" sz="2000" dirty="0" smtClean="0"/>
              <a:t>suoi primi tentativi di lettura furono un disastro; mettevano a dura prova la capacita</a:t>
            </a:r>
          </a:p>
          <a:p>
            <a:r>
              <a:rPr lang="it-IT" sz="2000" dirty="0" smtClean="0"/>
              <a:t>della sua memoria di lavoro perche, quando si sforzava di decifrare una parola lunga,  arrivata all’ultima sillaba si era dimenticata di quelle iniziali≫.</a:t>
            </a:r>
            <a:endParaRPr lang="it-IT" sz="2000" b="1" dirty="0" smtClean="0"/>
          </a:p>
          <a:p>
            <a:endParaRPr lang="it-IT" sz="2000" dirty="0" smtClean="0"/>
          </a:p>
          <a:p>
            <a:r>
              <a:rPr lang="it-IT" sz="2000" b="1" dirty="0" smtClean="0">
                <a:solidFill>
                  <a:srgbClr val="C00000"/>
                </a:solidFill>
              </a:rPr>
              <a:t>Nel ricordare ed eseguire istruzioni lunghe</a:t>
            </a:r>
            <a:r>
              <a:rPr lang="it-IT" sz="2000" dirty="0" smtClean="0">
                <a:solidFill>
                  <a:srgbClr val="C00000"/>
                </a:solidFill>
              </a:rPr>
              <a:t>. </a:t>
            </a:r>
            <a:r>
              <a:rPr lang="it-IT" sz="2000" dirty="0" smtClean="0"/>
              <a:t>Per esempio se a Francesco (6 anni)</a:t>
            </a:r>
          </a:p>
          <a:p>
            <a:r>
              <a:rPr lang="it-IT" sz="2000" dirty="0" smtClean="0"/>
              <a:t>viene assegnato questo compito: ≪Metti i tuoi fogli sul tavolo verde, le carte in tasca, metti la tua matita nell’astuccio e vieni a sederti sul tappeto≫, Francesco sposta i suoi fogli come richiesto, ma sbaglia nel fare le altre cose. Quando si rende conto che il resto della classe e seduto sul tappeto, va e si unisce a loro, lasciando i suoi fogli e la sua matita sul tavolo, oppure rimane li “imbambolato” senza riuscire a fare neanche una delle richieste.</a:t>
            </a:r>
          </a:p>
          <a:p>
            <a:endParaRPr lang="it-IT" sz="2000" dirty="0" smtClean="0"/>
          </a:p>
          <a:p>
            <a:r>
              <a:rPr lang="it-IT" sz="2000" b="1" dirty="0" smtClean="0">
                <a:solidFill>
                  <a:srgbClr val="C00000"/>
                </a:solidFill>
              </a:rPr>
              <a:t>Nell’immagazzinare informazioni nel caso di dettati e copia dalla lavagna: </a:t>
            </a:r>
            <a:r>
              <a:rPr lang="it-IT" sz="2000" dirty="0" smtClean="0"/>
              <a:t>perdono spesso il segno e commettono errori causati da dimenticanze di parti di parole o di parole intere.</a:t>
            </a:r>
            <a:endParaRPr lang="it-IT" sz="2000" dirty="0"/>
          </a:p>
        </p:txBody>
      </p:sp>
    </p:spTree>
    <p:extLst>
      <p:ext uri="{BB962C8B-B14F-4D97-AF65-F5344CB8AC3E}">
        <p14:creationId xmlns:p14="http://schemas.microsoft.com/office/powerpoint/2010/main" val="844786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980728"/>
            <a:ext cx="7776864" cy="5262979"/>
          </a:xfrm>
          <a:prstGeom prst="rect">
            <a:avLst/>
          </a:prstGeom>
        </p:spPr>
        <p:txBody>
          <a:bodyPr wrap="square">
            <a:spAutoFit/>
          </a:bodyPr>
          <a:lstStyle/>
          <a:p>
            <a:r>
              <a:rPr lang="it-IT" sz="2800" dirty="0" smtClean="0"/>
              <a:t>Quindi le consegne vanno date:</a:t>
            </a:r>
          </a:p>
          <a:p>
            <a:pPr>
              <a:buFont typeface="Arial" pitchFamily="34" charset="0"/>
              <a:buChar char="•"/>
            </a:pPr>
            <a:endParaRPr lang="it-IT" sz="2800" dirty="0" smtClean="0"/>
          </a:p>
          <a:p>
            <a:pPr>
              <a:buFont typeface="Arial" pitchFamily="34" charset="0"/>
              <a:buChar char="•"/>
            </a:pPr>
            <a:r>
              <a:rPr lang="it-IT" sz="2800" dirty="0" smtClean="0"/>
              <a:t>il </a:t>
            </a:r>
            <a:r>
              <a:rPr lang="it-IT" sz="2800" dirty="0" err="1" smtClean="0"/>
              <a:t>piu</a:t>
            </a:r>
            <a:r>
              <a:rPr lang="it-IT" sz="2800" dirty="0" smtClean="0"/>
              <a:t> possibile brevi e semplici</a:t>
            </a:r>
          </a:p>
          <a:p>
            <a:pPr>
              <a:buFont typeface="Arial" pitchFamily="34" charset="0"/>
              <a:buChar char="•"/>
            </a:pPr>
            <a:endParaRPr lang="it-IT" sz="2800" dirty="0" smtClean="0"/>
          </a:p>
          <a:p>
            <a:pPr>
              <a:buFont typeface="Arial" pitchFamily="34" charset="0"/>
              <a:buChar char="•"/>
            </a:pPr>
            <a:r>
              <a:rPr lang="it-IT" sz="2800" dirty="0" smtClean="0"/>
              <a:t>ripetute </a:t>
            </a:r>
            <a:r>
              <a:rPr lang="it-IT" sz="2800" dirty="0" err="1" smtClean="0"/>
              <a:t>piu</a:t>
            </a:r>
            <a:r>
              <a:rPr lang="it-IT" sz="2800" dirty="0" smtClean="0"/>
              <a:t> volte nel corso di un compito scolastico</a:t>
            </a:r>
          </a:p>
          <a:p>
            <a:pPr>
              <a:buFont typeface="Arial" pitchFamily="34" charset="0"/>
              <a:buChar char="•"/>
            </a:pPr>
            <a:endParaRPr lang="it-IT" sz="2800" dirty="0" smtClean="0"/>
          </a:p>
          <a:p>
            <a:pPr>
              <a:buFont typeface="Arial" pitchFamily="34" charset="0"/>
              <a:buChar char="•"/>
            </a:pPr>
            <a:r>
              <a:rPr lang="it-IT" sz="2800" dirty="0" smtClean="0"/>
              <a:t>scritte alla lavagna o su un foglio (in modo da essere consultate)</a:t>
            </a:r>
          </a:p>
          <a:p>
            <a:pPr>
              <a:buFont typeface="Arial" pitchFamily="34" charset="0"/>
              <a:buChar char="•"/>
            </a:pPr>
            <a:endParaRPr lang="it-IT" sz="2800" dirty="0" smtClean="0"/>
          </a:p>
          <a:p>
            <a:pPr>
              <a:buFont typeface="Arial" pitchFamily="34" charset="0"/>
              <a:buChar char="•"/>
            </a:pPr>
            <a:r>
              <a:rPr lang="it-IT" sz="2800" dirty="0" smtClean="0"/>
              <a:t>frammentate in blocchi di informazioni </a:t>
            </a:r>
            <a:r>
              <a:rPr lang="it-IT" sz="2800" dirty="0" err="1" smtClean="0"/>
              <a:t>piu</a:t>
            </a:r>
            <a:r>
              <a:rPr lang="it-IT" sz="2800" dirty="0" smtClean="0"/>
              <a:t> piccoli e quindi </a:t>
            </a:r>
            <a:r>
              <a:rPr lang="it-IT" sz="2800" dirty="0" err="1" smtClean="0"/>
              <a:t>piu</a:t>
            </a:r>
            <a:r>
              <a:rPr lang="it-IT" sz="2800" dirty="0" smtClean="0"/>
              <a:t> gestibili</a:t>
            </a:r>
          </a:p>
          <a:p>
            <a:pPr>
              <a:buFont typeface="Arial" pitchFamily="34" charset="0"/>
              <a:buChar char="•"/>
            </a:pPr>
            <a:endParaRPr lang="it-IT" sz="2800" dirty="0" smtClean="0"/>
          </a:p>
        </p:txBody>
      </p:sp>
    </p:spTree>
    <p:extLst>
      <p:ext uri="{BB962C8B-B14F-4D97-AF65-F5344CB8AC3E}">
        <p14:creationId xmlns:p14="http://schemas.microsoft.com/office/powerpoint/2010/main" val="2679733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a:bodyPr>
          <a:lstStyle/>
          <a:p>
            <a:pPr>
              <a:buNone/>
            </a:pPr>
            <a:r>
              <a:rPr lang="it-IT" b="1" u="sng" dirty="0" smtClean="0">
                <a:solidFill>
                  <a:srgbClr val="0070C0"/>
                </a:solidFill>
              </a:rPr>
              <a:t>BUONA MEMORIA VISIVA</a:t>
            </a:r>
          </a:p>
          <a:p>
            <a:pPr>
              <a:buNone/>
            </a:pPr>
            <a:r>
              <a:rPr lang="it-IT" dirty="0" smtClean="0"/>
              <a:t>Un gap nella memoria di lavoro spesso viene compensato da un’ottima memoria visiva</a:t>
            </a:r>
            <a:r>
              <a:rPr lang="it-IT" i="1" dirty="0" smtClean="0"/>
              <a:t> </a:t>
            </a:r>
            <a:r>
              <a:rPr lang="it-IT" dirty="0" smtClean="0"/>
              <a:t>che permette loro di immagazzinare le informazioni per poi renderle utilizzabili in tempi più brevi che non se utilizzassero prevalentemente un canale verbale.</a:t>
            </a:r>
          </a:p>
          <a:p>
            <a:pPr>
              <a:buNone/>
            </a:pPr>
            <a:endParaRPr lang="it-IT" dirty="0" smtClean="0"/>
          </a:p>
          <a:p>
            <a:pPr>
              <a:buNone/>
            </a:pPr>
            <a:r>
              <a:rPr lang="it-IT" dirty="0" smtClean="0"/>
              <a:t> La  familiarità con il concetto sotteso all’uso delle mappe mentali, ne è un esempio.</a:t>
            </a:r>
            <a:endParaRPr lang="it-IT" i="1" dirty="0" smtClean="0"/>
          </a:p>
          <a:p>
            <a:endParaRPr lang="it-IT" dirty="0"/>
          </a:p>
        </p:txBody>
      </p:sp>
      <p:sp>
        <p:nvSpPr>
          <p:cNvPr id="5" name="Titolo 1"/>
          <p:cNvSpPr>
            <a:spLocks noGrp="1"/>
          </p:cNvSpPr>
          <p:nvPr>
            <p:ph type="title"/>
          </p:nvPr>
        </p:nvSpPr>
        <p:spPr>
          <a:xfrm>
            <a:off x="179512" y="282392"/>
            <a:ext cx="8219256" cy="698336"/>
          </a:xfrm>
        </p:spPr>
        <p:txBody>
          <a:bodyPr>
            <a:noAutofit/>
          </a:bodyPr>
          <a:lstStyle/>
          <a:p>
            <a:r>
              <a:rPr lang="it-IT" sz="3600" i="1" u="sng" dirty="0" smtClean="0">
                <a:solidFill>
                  <a:srgbClr val="0070C0"/>
                </a:solidFill>
              </a:rPr>
              <a:t>UN GAP NELLA MEMORIA </a:t>
            </a:r>
            <a:r>
              <a:rPr lang="it-IT" sz="3600" i="1" u="sng" dirty="0" err="1" smtClean="0">
                <a:solidFill>
                  <a:srgbClr val="0070C0"/>
                </a:solidFill>
              </a:rPr>
              <a:t>DI</a:t>
            </a:r>
            <a:r>
              <a:rPr lang="it-IT" sz="3600" i="1" u="sng" dirty="0" smtClean="0">
                <a:solidFill>
                  <a:srgbClr val="0070C0"/>
                </a:solidFill>
              </a:rPr>
              <a:t> LAVORO</a:t>
            </a:r>
            <a:endParaRPr lang="it-IT" sz="3600" u="sng" dirty="0">
              <a:solidFill>
                <a:srgbClr val="0070C0"/>
              </a:solidFill>
            </a:endParaRPr>
          </a:p>
        </p:txBody>
      </p:sp>
    </p:spTree>
    <p:extLst>
      <p:ext uri="{BB962C8B-B14F-4D97-AF65-F5344CB8AC3E}">
        <p14:creationId xmlns:p14="http://schemas.microsoft.com/office/powerpoint/2010/main" val="2570435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9416"/>
            <a:ext cx="8291264" cy="4846320"/>
          </a:xfrm>
          <a:solidFill>
            <a:schemeClr val="bg2"/>
          </a:solidFill>
        </p:spPr>
        <p:txBody>
          <a:bodyPr>
            <a:normAutofit fontScale="62500" lnSpcReduction="20000"/>
          </a:bodyPr>
          <a:lstStyle/>
          <a:p>
            <a:pPr lvl="0">
              <a:lnSpc>
                <a:spcPct val="120000"/>
              </a:lnSpc>
            </a:pPr>
            <a:r>
              <a:rPr lang="it-IT" b="1" dirty="0" smtClean="0"/>
              <a:t>Preferenza per i compiti scritti anziché orali. </a:t>
            </a:r>
            <a:r>
              <a:rPr lang="it-IT" dirty="0" smtClean="0"/>
              <a:t>Poter rispondere per iscritto permette di avere più tempo per pensare, per concentrarsi e per ragionare, permettendosi di gestire eventuali passaggi logici con tranquillità e senza ansia. </a:t>
            </a:r>
          </a:p>
          <a:p>
            <a:pPr lvl="0">
              <a:lnSpc>
                <a:spcPct val="120000"/>
              </a:lnSpc>
            </a:pPr>
            <a:endParaRPr lang="it-IT" i="1" dirty="0" smtClean="0"/>
          </a:p>
          <a:p>
            <a:pPr lvl="0">
              <a:lnSpc>
                <a:spcPct val="120000"/>
              </a:lnSpc>
            </a:pPr>
            <a:r>
              <a:rPr lang="it-IT" dirty="0" smtClean="0"/>
              <a:t>Possibilità di utilizzare </a:t>
            </a:r>
            <a:r>
              <a:rPr lang="it-IT" b="1" dirty="0" smtClean="0"/>
              <a:t>dispositivi extratestuali </a:t>
            </a:r>
            <a:r>
              <a:rPr lang="it-IT" dirty="0" smtClean="0"/>
              <a:t>per lo studio (titolo, paragrafi, immagini) ovvero individuare mediatori didattici che facilitano l’apprendimento ( immagini, schemi, mappe).</a:t>
            </a:r>
          </a:p>
          <a:p>
            <a:pPr lvl="0">
              <a:lnSpc>
                <a:spcPct val="120000"/>
              </a:lnSpc>
            </a:pPr>
            <a:endParaRPr lang="it-IT" i="1" dirty="0" smtClean="0"/>
          </a:p>
          <a:p>
            <a:pPr lvl="0">
              <a:lnSpc>
                <a:spcPct val="120000"/>
              </a:lnSpc>
            </a:pPr>
            <a:r>
              <a:rPr lang="it-IT" dirty="0" smtClean="0"/>
              <a:t>Durante una verifica potersi avvalere di </a:t>
            </a:r>
            <a:r>
              <a:rPr lang="it-IT" b="1" dirty="0" smtClean="0"/>
              <a:t>griglie scritte </a:t>
            </a:r>
            <a:r>
              <a:rPr lang="it-IT" dirty="0" smtClean="0"/>
              <a:t>che indichino (anche in modo molto sintetico) i passaggi da svolgere (la struttura di un compito). Si permette in tal modo di dividere gli obiettivi di un compito in sotto-obiettivi, rendendoli più facilmente gestibili. </a:t>
            </a:r>
            <a:endParaRPr lang="it-IT" i="1" dirty="0" smtClean="0"/>
          </a:p>
          <a:p>
            <a:pPr>
              <a:lnSpc>
                <a:spcPct val="120000"/>
              </a:lnSpc>
            </a:pPr>
            <a:endParaRPr lang="it-IT" dirty="0"/>
          </a:p>
        </p:txBody>
      </p:sp>
      <p:sp>
        <p:nvSpPr>
          <p:cNvPr id="5" name="Titolo 1"/>
          <p:cNvSpPr>
            <a:spLocks noGrp="1"/>
          </p:cNvSpPr>
          <p:nvPr>
            <p:ph type="title"/>
          </p:nvPr>
        </p:nvSpPr>
        <p:spPr>
          <a:xfrm>
            <a:off x="467544" y="210384"/>
            <a:ext cx="7239000" cy="842352"/>
          </a:xfrm>
        </p:spPr>
        <p:txBody>
          <a:bodyPr/>
          <a:lstStyle/>
          <a:p>
            <a:r>
              <a:rPr lang="it-IT" dirty="0" smtClean="0">
                <a:solidFill>
                  <a:srgbClr val="0070C0"/>
                </a:solidFill>
              </a:rPr>
              <a:t>PDP	 …… CHE FARE</a:t>
            </a:r>
            <a:endParaRPr lang="it-IT" dirty="0">
              <a:solidFill>
                <a:srgbClr val="0070C0"/>
              </a:solidFill>
            </a:endParaRPr>
          </a:p>
        </p:txBody>
      </p:sp>
    </p:spTree>
    <p:extLst>
      <p:ext uri="{BB962C8B-B14F-4D97-AF65-F5344CB8AC3E}">
        <p14:creationId xmlns:p14="http://schemas.microsoft.com/office/powerpoint/2010/main" val="2247058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9416"/>
            <a:ext cx="8435280" cy="4846320"/>
          </a:xfrm>
          <a:solidFill>
            <a:schemeClr val="bg2"/>
          </a:solidFill>
        </p:spPr>
        <p:txBody>
          <a:bodyPr>
            <a:normAutofit fontScale="62500" lnSpcReduction="20000"/>
          </a:bodyPr>
          <a:lstStyle/>
          <a:p>
            <a:pPr lvl="0">
              <a:lnSpc>
                <a:spcPct val="120000"/>
              </a:lnSpc>
            </a:pPr>
            <a:r>
              <a:rPr lang="it-IT" dirty="0" smtClean="0"/>
              <a:t>Se la difficoltà coinvolge la memoria di lavoro, l’obiettivo principale è </a:t>
            </a:r>
            <a:r>
              <a:rPr lang="it-IT" b="1" dirty="0" smtClean="0"/>
              <a:t>di non sovraccaricarla</a:t>
            </a:r>
            <a:r>
              <a:rPr lang="it-IT" dirty="0" smtClean="0"/>
              <a:t>: i risultati intermedi di un calcolo a mente, per esempio, possono essere scritti su un foglio, come pure durante una interrogazione l’insegnate può chiedere come prima cosa di definire ‘un indice’ degli argomenti da esporre, che verranno scritti ad esempio alla lavagna, per poi chiedere di trattarli uno ad uno.</a:t>
            </a:r>
          </a:p>
          <a:p>
            <a:pPr lvl="0">
              <a:lnSpc>
                <a:spcPct val="120000"/>
              </a:lnSpc>
            </a:pPr>
            <a:endParaRPr lang="it-IT" i="1" dirty="0" smtClean="0"/>
          </a:p>
          <a:p>
            <a:pPr lvl="0">
              <a:lnSpc>
                <a:spcPct val="120000"/>
              </a:lnSpc>
            </a:pPr>
            <a:r>
              <a:rPr lang="it-IT" dirty="0" smtClean="0"/>
              <a:t>Infatti, diventa utile tutto quello che permette di </a:t>
            </a:r>
            <a:r>
              <a:rPr lang="it-IT" b="1" dirty="0" smtClean="0"/>
              <a:t>dividere gli </a:t>
            </a:r>
            <a:r>
              <a:rPr lang="it-IT" b="1" dirty="0" err="1" smtClean="0"/>
              <a:t>step</a:t>
            </a:r>
            <a:r>
              <a:rPr lang="it-IT" b="1" dirty="0" smtClean="0"/>
              <a:t> di un lavoro</a:t>
            </a:r>
            <a:r>
              <a:rPr lang="it-IT" dirty="0" smtClean="0"/>
              <a:t>, per ridurre ‘le cose da tenere a mente’. Quindi: a) utile dividere compiti complessi da eseguire, in passaggi separati (più semplici); b) suggerire al ragazzo, prima di risolvere il problema, di scrivere i vari passi (la scaletta) che portano alla soluzione e poi elaborarli e solo dopo eseguirli; c) se il problema richiede la risoluzione di un calcolo complesso (es. una divisione lunga), rendere possibile annotare ogni passo, inclusi i numeri di riporto, etc. </a:t>
            </a:r>
            <a:endParaRPr lang="it-IT" i="1" dirty="0" smtClean="0"/>
          </a:p>
          <a:p>
            <a:pPr>
              <a:lnSpc>
                <a:spcPct val="120000"/>
              </a:lnSpc>
            </a:pPr>
            <a:endParaRPr lang="it-IT" dirty="0"/>
          </a:p>
        </p:txBody>
      </p:sp>
      <p:sp>
        <p:nvSpPr>
          <p:cNvPr id="5" name="Titolo 1"/>
          <p:cNvSpPr>
            <a:spLocks noGrp="1"/>
          </p:cNvSpPr>
          <p:nvPr>
            <p:ph type="title"/>
          </p:nvPr>
        </p:nvSpPr>
        <p:spPr>
          <a:xfrm>
            <a:off x="467544" y="210384"/>
            <a:ext cx="7239000" cy="842352"/>
          </a:xfrm>
        </p:spPr>
        <p:txBody>
          <a:bodyPr/>
          <a:lstStyle/>
          <a:p>
            <a:r>
              <a:rPr lang="it-IT" dirty="0" smtClean="0">
                <a:solidFill>
                  <a:srgbClr val="0070C0"/>
                </a:solidFill>
              </a:rPr>
              <a:t>PDP	 …… CHE FARE</a:t>
            </a:r>
            <a:endParaRPr lang="it-IT" dirty="0">
              <a:solidFill>
                <a:srgbClr val="0070C0"/>
              </a:solidFill>
            </a:endParaRPr>
          </a:p>
        </p:txBody>
      </p:sp>
    </p:spTree>
    <p:extLst>
      <p:ext uri="{BB962C8B-B14F-4D97-AF65-F5344CB8AC3E}">
        <p14:creationId xmlns:p14="http://schemas.microsoft.com/office/powerpoint/2010/main" val="1807503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9416"/>
            <a:ext cx="8147248" cy="4846320"/>
          </a:xfrm>
          <a:solidFill>
            <a:schemeClr val="bg2"/>
          </a:solidFill>
        </p:spPr>
        <p:txBody>
          <a:bodyPr>
            <a:normAutofit fontScale="62500" lnSpcReduction="20000"/>
          </a:bodyPr>
          <a:lstStyle/>
          <a:p>
            <a:pPr>
              <a:lnSpc>
                <a:spcPct val="120000"/>
              </a:lnSpc>
            </a:pPr>
            <a:r>
              <a:rPr lang="it-IT" dirty="0" smtClean="0"/>
              <a:t> Poiché il problema risiede nelle </a:t>
            </a:r>
            <a:r>
              <a:rPr lang="it-IT" i="1" dirty="0" smtClean="0"/>
              <a:t>capacità di recuperare e utilizzare più informazioni simultaneamente </a:t>
            </a:r>
            <a:r>
              <a:rPr lang="it-IT" dirty="0" smtClean="0"/>
              <a:t>(per esempio formule, regole grammaticali etc.), può essere utile permettere la </a:t>
            </a:r>
            <a:r>
              <a:rPr lang="it-IT" b="1" dirty="0" smtClean="0"/>
              <a:t>consultazione del libro o degli appunti </a:t>
            </a:r>
            <a:r>
              <a:rPr lang="it-IT" dirty="0" smtClean="0"/>
              <a:t>durante una interrogazione o una verifica, perché se l’allievo non ha studiato non sarà in grado di recuperare comunque  l’informazione, mentre se ha studiato potrà procedere a dimostrare la competenza acquisita senza risentire delle sue difficoltà di memoria.</a:t>
            </a:r>
          </a:p>
          <a:p>
            <a:pPr>
              <a:lnSpc>
                <a:spcPct val="120000"/>
              </a:lnSpc>
            </a:pPr>
            <a:endParaRPr lang="it-IT" i="1" dirty="0" smtClean="0"/>
          </a:p>
          <a:p>
            <a:pPr lvl="0">
              <a:lnSpc>
                <a:spcPct val="120000"/>
              </a:lnSpc>
            </a:pPr>
            <a:r>
              <a:rPr lang="it-IT" dirty="0" smtClean="0"/>
              <a:t>In vista delle spiegazioni in classe risulta molto utile poter </a:t>
            </a:r>
            <a:r>
              <a:rPr lang="it-IT" b="1" dirty="0" smtClean="0"/>
              <a:t>offrire </a:t>
            </a:r>
            <a:r>
              <a:rPr lang="it-IT" b="1" u="sng" dirty="0" smtClean="0"/>
              <a:t>anticipatamente</a:t>
            </a:r>
            <a:r>
              <a:rPr lang="it-IT" b="1" dirty="0" smtClean="0"/>
              <a:t> schemi grafici </a:t>
            </a:r>
            <a:r>
              <a:rPr lang="it-IT" dirty="0" smtClean="0"/>
              <a:t>relativi all’argomento di studio, per orientare l’alunno nella discriminazione delle informazioni essenziali.</a:t>
            </a:r>
            <a:endParaRPr lang="it-IT" i="1" dirty="0"/>
          </a:p>
        </p:txBody>
      </p:sp>
      <p:sp>
        <p:nvSpPr>
          <p:cNvPr id="5" name="Titolo 1"/>
          <p:cNvSpPr>
            <a:spLocks noGrp="1"/>
          </p:cNvSpPr>
          <p:nvPr>
            <p:ph type="title"/>
          </p:nvPr>
        </p:nvSpPr>
        <p:spPr>
          <a:xfrm>
            <a:off x="467544" y="210384"/>
            <a:ext cx="7239000" cy="842352"/>
          </a:xfrm>
        </p:spPr>
        <p:txBody>
          <a:bodyPr/>
          <a:lstStyle/>
          <a:p>
            <a:r>
              <a:rPr lang="it-IT" dirty="0" smtClean="0">
                <a:solidFill>
                  <a:srgbClr val="0070C0"/>
                </a:solidFill>
              </a:rPr>
              <a:t>PDP	 …… CHE FARE</a:t>
            </a:r>
            <a:endParaRPr lang="it-IT" dirty="0">
              <a:solidFill>
                <a:srgbClr val="0070C0"/>
              </a:solidFill>
            </a:endParaRPr>
          </a:p>
        </p:txBody>
      </p:sp>
    </p:spTree>
    <p:extLst>
      <p:ext uri="{BB962C8B-B14F-4D97-AF65-F5344CB8AC3E}">
        <p14:creationId xmlns:p14="http://schemas.microsoft.com/office/powerpoint/2010/main" val="3668619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solidFill>
            <a:schemeClr val="bg1"/>
          </a:solidFill>
        </p:spPr>
        <p:txBody>
          <a:bodyPr>
            <a:normAutofit fontScale="62500" lnSpcReduction="20000"/>
          </a:bodyPr>
          <a:lstStyle/>
          <a:p>
            <a:pPr lvl="0">
              <a:lnSpc>
                <a:spcPct val="120000"/>
              </a:lnSpc>
              <a:buNone/>
            </a:pPr>
            <a:r>
              <a:rPr lang="it-IT" b="1" dirty="0" smtClean="0">
                <a:solidFill>
                  <a:srgbClr val="0070C0"/>
                </a:solidFill>
              </a:rPr>
              <a:t>POTERSI DEDICARE ALL’ASCOLTO, SENZA DOVER PRENDERE APPUNTI</a:t>
            </a:r>
          </a:p>
          <a:p>
            <a:pPr lvl="0">
              <a:lnSpc>
                <a:spcPct val="120000"/>
              </a:lnSpc>
              <a:buNone/>
            </a:pPr>
            <a:r>
              <a:rPr lang="it-IT" dirty="0" smtClean="0"/>
              <a:t>La difficoltà a seguire le spiegazioni li penalizza spesso anche perché non riescono a sintetizzare le informazioni in appunti validi o anche semplicemente non riescono a copiare dalla lavagna in tempi utili. In questo caso, senza arrivare a immaginare di poter registrare le lezioni (soluzione che, seppure in uso in alcuni contesti, reputo poco funzionale), sarebbe invece utile, semplicemente, </a:t>
            </a:r>
            <a:r>
              <a:rPr lang="it-IT" b="1" dirty="0" smtClean="0"/>
              <a:t>poter fotografare la lavagna</a:t>
            </a:r>
            <a:r>
              <a:rPr lang="it-IT" dirty="0" smtClean="0"/>
              <a:t> (ormai ogni giovane ha con se dei cellulari che hanno funzioni molto utili anche a questi scopi), permettendo così ai ragazzi di ascoltare la lezione con più tranquillità ed efficacia. </a:t>
            </a:r>
            <a:endParaRPr lang="it-IT" i="1" dirty="0" smtClean="0"/>
          </a:p>
          <a:p>
            <a:pPr>
              <a:lnSpc>
                <a:spcPct val="120000"/>
              </a:lnSpc>
            </a:pPr>
            <a:endParaRPr lang="it-IT" dirty="0"/>
          </a:p>
        </p:txBody>
      </p:sp>
      <p:sp>
        <p:nvSpPr>
          <p:cNvPr id="5" name="Titolo 1"/>
          <p:cNvSpPr>
            <a:spLocks noGrp="1"/>
          </p:cNvSpPr>
          <p:nvPr>
            <p:ph type="title"/>
          </p:nvPr>
        </p:nvSpPr>
        <p:spPr>
          <a:xfrm>
            <a:off x="611560" y="282392"/>
            <a:ext cx="7239000" cy="842352"/>
          </a:xfrm>
        </p:spPr>
        <p:txBody>
          <a:bodyPr/>
          <a:lstStyle/>
          <a:p>
            <a:r>
              <a:rPr lang="it-IT" dirty="0" smtClean="0">
                <a:solidFill>
                  <a:srgbClr val="0070C0"/>
                </a:solidFill>
              </a:rPr>
              <a:t>PDP	 …… CHE FARE</a:t>
            </a:r>
            <a:endParaRPr lang="it-IT" dirty="0">
              <a:solidFill>
                <a:srgbClr val="0070C0"/>
              </a:solidFill>
            </a:endParaRPr>
          </a:p>
        </p:txBody>
      </p:sp>
    </p:spTree>
    <p:extLst>
      <p:ext uri="{BB962C8B-B14F-4D97-AF65-F5344CB8AC3E}">
        <p14:creationId xmlns:p14="http://schemas.microsoft.com/office/powerpoint/2010/main" val="4168466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2708920"/>
            <a:ext cx="7772400" cy="1143000"/>
          </a:xfrm>
        </p:spPr>
        <p:txBody>
          <a:bodyPr/>
          <a:lstStyle/>
          <a:p>
            <a:r>
              <a:rPr lang="it-IT" dirty="0" smtClean="0"/>
              <a:t>Quindi sull’apprendimento interferisco competenze che derivano dalle esperienze del passato</a:t>
            </a:r>
            <a:endParaRPr lang="it-IT" dirty="0"/>
          </a:p>
        </p:txBody>
      </p:sp>
    </p:spTree>
    <p:extLst>
      <p:ext uri="{BB962C8B-B14F-4D97-AF65-F5344CB8AC3E}">
        <p14:creationId xmlns:p14="http://schemas.microsoft.com/office/powerpoint/2010/main" val="162225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908720"/>
            <a:ext cx="8892480" cy="4524315"/>
          </a:xfrm>
          <a:prstGeom prst="rect">
            <a:avLst/>
          </a:prstGeom>
          <a:solidFill>
            <a:schemeClr val="bg1"/>
          </a:solidFill>
        </p:spPr>
        <p:txBody>
          <a:bodyPr wrap="square" rtlCol="0">
            <a:spAutoFit/>
          </a:bodyPr>
          <a:lstStyle/>
          <a:p>
            <a:pPr algn="ctr"/>
            <a:r>
              <a:rPr lang="it-IT" sz="3200" dirty="0" smtClean="0"/>
              <a:t>L’IMPORTANZA, </a:t>
            </a:r>
          </a:p>
          <a:p>
            <a:pPr algn="ctr"/>
            <a:endParaRPr lang="it-IT" sz="3200" dirty="0" smtClean="0"/>
          </a:p>
          <a:p>
            <a:pPr algn="ctr"/>
            <a:r>
              <a:rPr lang="it-IT" sz="3200" dirty="0" smtClean="0"/>
              <a:t>SUI PROCESSI DI </a:t>
            </a:r>
            <a:r>
              <a:rPr lang="it-IT" sz="3200" b="1" dirty="0" smtClean="0"/>
              <a:t>SVILUPPO</a:t>
            </a:r>
            <a:r>
              <a:rPr lang="it-IT" sz="3200" dirty="0" smtClean="0"/>
              <a:t> E PER UN </a:t>
            </a:r>
            <a:r>
              <a:rPr lang="it-IT" sz="3200" b="1" dirty="0" smtClean="0"/>
              <a:t>ADATTAMENTO</a:t>
            </a:r>
            <a:r>
              <a:rPr lang="it-IT" sz="3200" dirty="0" smtClean="0"/>
              <a:t> OTTIMALE  </a:t>
            </a:r>
          </a:p>
          <a:p>
            <a:pPr algn="ctr"/>
            <a:endParaRPr lang="it-IT" sz="3200" dirty="0" smtClean="0"/>
          </a:p>
          <a:p>
            <a:pPr algn="ctr"/>
            <a:r>
              <a:rPr lang="it-IT" sz="3200" dirty="0" smtClean="0"/>
              <a:t>DELLE ESPERIENZE DI </a:t>
            </a:r>
            <a:r>
              <a:rPr lang="it-IT" sz="3200" b="1" dirty="0" smtClean="0"/>
              <a:t>INTERAZIONE (con la madre) </a:t>
            </a:r>
          </a:p>
          <a:p>
            <a:pPr algn="ctr"/>
            <a:endParaRPr lang="it-IT" sz="3200" b="1" dirty="0" smtClean="0"/>
          </a:p>
          <a:p>
            <a:pPr algn="ctr"/>
            <a:r>
              <a:rPr lang="it-IT" sz="3200" dirty="0" smtClean="0"/>
              <a:t>ED IL GRADO DI </a:t>
            </a:r>
            <a:r>
              <a:rPr lang="it-IT" sz="3200" b="1" dirty="0" smtClean="0"/>
              <a:t>REGOLAZIONE AFFETTIVA</a:t>
            </a:r>
            <a:endParaRPr lang="it-IT" sz="3200" b="1" dirty="0"/>
          </a:p>
        </p:txBody>
      </p:sp>
      <p:sp>
        <p:nvSpPr>
          <p:cNvPr id="4" name="Rettangolo 3"/>
          <p:cNvSpPr/>
          <p:nvPr/>
        </p:nvSpPr>
        <p:spPr bwMode="auto">
          <a:xfrm>
            <a:off x="6012160" y="6237312"/>
            <a:ext cx="3024336" cy="50405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smtClean="0">
                <a:ln>
                  <a:noFill/>
                </a:ln>
                <a:solidFill>
                  <a:schemeClr val="bg1"/>
                </a:solidFill>
                <a:effectLst/>
                <a:latin typeface="Arial" charset="0"/>
                <a:ea typeface="ＭＳ Ｐゴシック" pitchFamily="-124" charset="-128"/>
              </a:rPr>
              <a:t>La storia conta</a:t>
            </a:r>
          </a:p>
        </p:txBody>
      </p:sp>
    </p:spTree>
    <p:extLst>
      <p:ext uri="{BB962C8B-B14F-4D97-AF65-F5344CB8AC3E}">
        <p14:creationId xmlns:p14="http://schemas.microsoft.com/office/powerpoint/2010/main" val="4030474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104928" y="2143124"/>
            <a:ext cx="7467600" cy="1428752"/>
          </a:xfrm>
          <a:prstGeom prst="rect">
            <a:avLst/>
          </a:prstGeom>
          <a:solidFill>
            <a:schemeClr val="bg1"/>
          </a:solidFill>
        </p:spPr>
        <p:txBody>
          <a:bodyP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all" spc="0" normalizeH="0" baseline="0" noProof="0" dirty="0" err="1" smtClean="0">
                <a:ln w="500">
                  <a:solidFill>
                    <a:schemeClr val="tx2">
                      <a:shade val="20000"/>
                      <a:satMod val="120000"/>
                    </a:schemeClr>
                  </a:solidFill>
                </a:ln>
                <a:solidFill>
                  <a:schemeClr val="tx2"/>
                </a:solidFill>
                <a:effectLst/>
                <a:uLnTx/>
                <a:uFillTx/>
                <a:latin typeface="+mj-lt"/>
                <a:ea typeface="+mj-ea"/>
                <a:cs typeface="+mj-cs"/>
              </a:rPr>
              <a:t>Difficolta’</a:t>
            </a:r>
            <a:r>
              <a:rPr kumimoji="0" lang="it-IT" sz="3200" b="1" i="0" u="none" strike="noStrike" kern="1200" cap="all" spc="0" normalizeH="0" baseline="0" noProof="0" dirty="0" smtClean="0">
                <a:ln w="500">
                  <a:solidFill>
                    <a:schemeClr val="tx2">
                      <a:shade val="20000"/>
                      <a:satMod val="120000"/>
                    </a:schemeClr>
                  </a:solidFill>
                </a:ln>
                <a:solidFill>
                  <a:schemeClr val="tx2"/>
                </a:solidFill>
                <a:effectLst/>
                <a:uLnTx/>
                <a:uFillTx/>
                <a:latin typeface="+mj-lt"/>
                <a:ea typeface="+mj-ea"/>
                <a:cs typeface="+mj-cs"/>
              </a:rPr>
              <a:t> a rappresentare e ‘tenere a mente’ eventi ed esperienze</a:t>
            </a:r>
          </a:p>
        </p:txBody>
      </p:sp>
      <p:sp>
        <p:nvSpPr>
          <p:cNvPr id="7" name="CasellaDiTesto 6"/>
          <p:cNvSpPr txBox="1"/>
          <p:nvPr/>
        </p:nvSpPr>
        <p:spPr>
          <a:xfrm>
            <a:off x="1928794" y="3918900"/>
            <a:ext cx="6858048" cy="1938992"/>
          </a:xfrm>
          <a:prstGeom prst="rect">
            <a:avLst/>
          </a:prstGeom>
          <a:solidFill>
            <a:schemeClr val="bg1"/>
          </a:solidFill>
        </p:spPr>
        <p:txBody>
          <a:bodyPr wrap="square" rtlCol="0">
            <a:spAutoFit/>
          </a:bodyPr>
          <a:lstStyle/>
          <a:p>
            <a:pPr algn="just">
              <a:buFont typeface="Arial" pitchFamily="34" charset="0"/>
              <a:buNone/>
            </a:pPr>
            <a:r>
              <a:rPr lang="it-IT" sz="2000" b="1" dirty="0" smtClean="0">
                <a:solidFill>
                  <a:srgbClr val="FF0000"/>
                </a:solidFill>
              </a:rPr>
              <a:t>-&gt; ragazzi che hanno DIFFICOLTA’ A </a:t>
            </a:r>
            <a:r>
              <a:rPr lang="it-IT" sz="2000" b="1" u="sng" dirty="0" smtClean="0">
                <a:solidFill>
                  <a:srgbClr val="FF0000"/>
                </a:solidFill>
              </a:rPr>
              <a:t>RICORDARE</a:t>
            </a:r>
            <a:r>
              <a:rPr lang="it-IT" sz="2000" b="1" dirty="0" smtClean="0">
                <a:solidFill>
                  <a:srgbClr val="FF0000"/>
                </a:solidFill>
              </a:rPr>
              <a:t>   ciò che imparano</a:t>
            </a:r>
          </a:p>
          <a:p>
            <a:pPr algn="just">
              <a:buFont typeface="Arial" pitchFamily="34" charset="0"/>
              <a:buNone/>
            </a:pPr>
            <a:endParaRPr lang="it-IT" sz="2000" u="sng" dirty="0" smtClean="0">
              <a:solidFill>
                <a:srgbClr val="FF0000"/>
              </a:solidFill>
            </a:endParaRPr>
          </a:p>
          <a:p>
            <a:pPr algn="ctr">
              <a:buFont typeface="Arial" pitchFamily="34" charset="0"/>
              <a:buNone/>
            </a:pPr>
            <a:r>
              <a:rPr lang="it-IT" sz="2000" b="1" i="1" u="sng" dirty="0" smtClean="0">
                <a:solidFill>
                  <a:srgbClr val="0070C0"/>
                </a:solidFill>
                <a:latin typeface="Aharoni" pitchFamily="2" charset="-79"/>
                <a:cs typeface="Aharoni" pitchFamily="2" charset="-79"/>
              </a:rPr>
              <a:t>Mancanza/carenza di un “posto interno, contenitore-mente”</a:t>
            </a:r>
            <a:r>
              <a:rPr lang="it-IT" sz="2000" b="1" i="1" dirty="0" smtClean="0">
                <a:solidFill>
                  <a:srgbClr val="0070C0"/>
                </a:solidFill>
                <a:latin typeface="Aharoni" pitchFamily="2" charset="-79"/>
                <a:cs typeface="Aharoni" pitchFamily="2" charset="-79"/>
              </a:rPr>
              <a:t> dove tenere le cose, inclusi i contenuti degli apprendimenti</a:t>
            </a:r>
            <a:r>
              <a:rPr lang="it-IT" sz="2000" b="1" i="1" dirty="0" smtClean="0">
                <a:solidFill>
                  <a:srgbClr val="0070C0"/>
                </a:solidFill>
              </a:rPr>
              <a:t>.</a:t>
            </a:r>
          </a:p>
        </p:txBody>
      </p:sp>
    </p:spTree>
    <p:extLst>
      <p:ext uri="{BB962C8B-B14F-4D97-AF65-F5344CB8AC3E}">
        <p14:creationId xmlns:p14="http://schemas.microsoft.com/office/powerpoint/2010/main" val="23003605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contenuto 2"/>
          <p:cNvSpPr>
            <a:spLocks noGrp="1"/>
          </p:cNvSpPr>
          <p:nvPr>
            <p:ph idx="1"/>
          </p:nvPr>
        </p:nvSpPr>
        <p:spPr>
          <a:xfrm>
            <a:off x="457200" y="357188"/>
            <a:ext cx="8229600" cy="6286522"/>
          </a:xfrm>
          <a:solidFill>
            <a:schemeClr val="bg1"/>
          </a:solidFill>
        </p:spPr>
        <p:txBody>
          <a:bodyPr>
            <a:normAutofit/>
          </a:bodyPr>
          <a:lstStyle/>
          <a:p>
            <a:pPr algn="just" eaLnBrk="1" hangingPunct="1">
              <a:buFont typeface="Wingdings 2" pitchFamily="18" charset="2"/>
              <a:buNone/>
            </a:pPr>
            <a:r>
              <a:rPr lang="it-IT" sz="2400" dirty="0" smtClean="0"/>
              <a:t>se precocemente è </a:t>
            </a:r>
            <a:r>
              <a:rPr lang="it-IT" sz="2400" u="sng" dirty="0" smtClean="0"/>
              <a:t>mancata</a:t>
            </a:r>
            <a:r>
              <a:rPr lang="it-IT" sz="2400" dirty="0" smtClean="0"/>
              <a:t> una persona che si prendesse continuamente cura di loro e capace di accogliere angosce e bisogni emotivi</a:t>
            </a:r>
          </a:p>
          <a:p>
            <a:pPr algn="just" eaLnBrk="1" hangingPunct="1">
              <a:buFont typeface="Wingdings 2" pitchFamily="18" charset="2"/>
              <a:buNone/>
            </a:pPr>
            <a:r>
              <a:rPr lang="it-IT" sz="2400" dirty="0" smtClean="0"/>
              <a:t>				</a:t>
            </a:r>
            <a:r>
              <a:rPr lang="it-IT" sz="2400" u="sng" dirty="0" smtClean="0"/>
              <a:t>Il pensiero può apparire danneggiato</a:t>
            </a:r>
          </a:p>
          <a:p>
            <a:pPr algn="just" eaLnBrk="1" hangingPunct="1">
              <a:buFont typeface="Wingdings 2" pitchFamily="18" charset="2"/>
              <a:buNone/>
            </a:pPr>
            <a:endParaRPr lang="it-IT" sz="2400" dirty="0" smtClean="0"/>
          </a:p>
          <a:p>
            <a:pPr algn="just" eaLnBrk="1" hangingPunct="1">
              <a:buFont typeface="Wingdings 2" pitchFamily="18" charset="2"/>
              <a:buNone/>
            </a:pPr>
            <a:endParaRPr lang="it-IT" sz="2400" dirty="0" smtClean="0"/>
          </a:p>
          <a:p>
            <a:pPr algn="just" eaLnBrk="1" hangingPunct="1">
              <a:buFont typeface="Wingdings 2" pitchFamily="18" charset="2"/>
              <a:buNone/>
            </a:pPr>
            <a:r>
              <a:rPr lang="it-IT" sz="2400" dirty="0" smtClean="0"/>
              <a:t>Dopo </a:t>
            </a:r>
            <a:r>
              <a:rPr lang="it-IT" sz="2400" i="1" dirty="0" smtClean="0"/>
              <a:t>frequenti e </a:t>
            </a:r>
            <a:r>
              <a:rPr lang="it-IT" sz="2400" i="1" u="sng" dirty="0" smtClean="0"/>
              <a:t>ripetute interruzioni e perdite s</a:t>
            </a:r>
            <a:r>
              <a:rPr lang="it-IT" sz="2400" dirty="0" smtClean="0"/>
              <a:t>i viene a costruire uno </a:t>
            </a:r>
            <a:r>
              <a:rPr lang="it-IT" sz="4000" b="1" dirty="0" smtClean="0">
                <a:solidFill>
                  <a:schemeClr val="bg2">
                    <a:lumMod val="50000"/>
                  </a:schemeClr>
                </a:solidFill>
                <a:latin typeface="Aharoni" pitchFamily="2" charset="-79"/>
                <a:cs typeface="Aharoni" pitchFamily="2" charset="-79"/>
              </a:rPr>
              <a:t>spazio interno </a:t>
            </a:r>
            <a:r>
              <a:rPr lang="it-IT" sz="4000" u="sng" dirty="0" smtClean="0">
                <a:solidFill>
                  <a:schemeClr val="bg2">
                    <a:lumMod val="50000"/>
                  </a:schemeClr>
                </a:solidFill>
                <a:latin typeface="Aharoni" pitchFamily="2" charset="-79"/>
                <a:cs typeface="Aharoni" pitchFamily="2" charset="-79"/>
              </a:rPr>
              <a:t>contenente</a:t>
            </a:r>
            <a:r>
              <a:rPr lang="it-IT" sz="2400" dirty="0" smtClean="0"/>
              <a:t> </a:t>
            </a:r>
            <a:r>
              <a:rPr lang="it-IT" sz="3600" dirty="0" smtClean="0">
                <a:solidFill>
                  <a:schemeClr val="bg2">
                    <a:lumMod val="50000"/>
                  </a:schemeClr>
                </a:solidFill>
                <a:latin typeface="Arial Black" pitchFamily="34" charset="0"/>
              </a:rPr>
              <a:t>precario, fragile e fluttuante </a:t>
            </a:r>
            <a:r>
              <a:rPr lang="it-IT" sz="2400" dirty="0" smtClean="0"/>
              <a:t>e, pertanto, bisognoso di ripetuti segnali/conferme esterne che lo supportino nel rinsaldarlo e mantenerlo vitale, funzionante ed affidabile.</a:t>
            </a:r>
          </a:p>
          <a:p>
            <a:pPr algn="just" eaLnBrk="1" hangingPunct="1">
              <a:buFont typeface="Wingdings 2" pitchFamily="18" charset="2"/>
              <a:buNone/>
            </a:pPr>
            <a:endParaRPr lang="it-IT" sz="2400" dirty="0" smtClean="0"/>
          </a:p>
          <a:p>
            <a:pPr algn="just" eaLnBrk="1" hangingPunct="1">
              <a:buFont typeface="Wingdings 2" pitchFamily="18" charset="2"/>
              <a:buNone/>
            </a:pPr>
            <a:r>
              <a:rPr lang="it-IT" sz="2400" b="1" dirty="0" smtClean="0">
                <a:solidFill>
                  <a:srgbClr val="FF0000"/>
                </a:solidFill>
              </a:rPr>
              <a:t>Es. ragazzi che hanno continuamente bisogno di riferimenti </a:t>
            </a:r>
            <a:r>
              <a:rPr lang="it-IT" sz="2400" b="1" u="sng" dirty="0" smtClean="0">
                <a:solidFill>
                  <a:srgbClr val="FF0000"/>
                </a:solidFill>
              </a:rPr>
              <a:t>concreti</a:t>
            </a:r>
            <a:r>
              <a:rPr lang="it-IT" sz="2400" b="1" dirty="0" smtClean="0">
                <a:solidFill>
                  <a:srgbClr val="FF0000"/>
                </a:solidFill>
              </a:rPr>
              <a:t>, ‘mappe’, ‘bussole’ e ‘indicazioni esterne di percorso’ </a:t>
            </a:r>
            <a:r>
              <a:rPr lang="it-IT" sz="2400" b="1" i="1" dirty="0" smtClean="0">
                <a:solidFill>
                  <a:srgbClr val="FF0000"/>
                </a:solidFill>
              </a:rPr>
              <a:t>per non perdersi</a:t>
            </a:r>
            <a:r>
              <a:rPr lang="it-IT" sz="2400" b="1" dirty="0" smtClean="0">
                <a:solidFill>
                  <a:srgbClr val="FF0000"/>
                </a:solidFill>
              </a:rPr>
              <a:t>.</a:t>
            </a:r>
          </a:p>
          <a:p>
            <a:pPr algn="just" eaLnBrk="1" hangingPunct="1">
              <a:buFont typeface="Wingdings 2" pitchFamily="18" charset="2"/>
              <a:buNone/>
            </a:pPr>
            <a:endParaRPr lang="it-IT" sz="2800" dirty="0" smtClean="0"/>
          </a:p>
          <a:p>
            <a:pPr algn="just" eaLnBrk="1" hangingPunct="1">
              <a:buFont typeface="Wingdings 2" pitchFamily="18" charset="2"/>
              <a:buNone/>
            </a:pPr>
            <a:endParaRPr lang="it-IT" sz="2800" dirty="0" smtClean="0"/>
          </a:p>
        </p:txBody>
      </p:sp>
      <p:cxnSp>
        <p:nvCxnSpPr>
          <p:cNvPr id="6" name="Connettore 4 5"/>
          <p:cNvCxnSpPr/>
          <p:nvPr/>
        </p:nvCxnSpPr>
        <p:spPr>
          <a:xfrm>
            <a:off x="571500" y="714375"/>
            <a:ext cx="2643188" cy="1071563"/>
          </a:xfrm>
          <a:prstGeom prst="bentConnector3">
            <a:avLst>
              <a:gd name="adj1" fmla="val -189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ttore 4 9"/>
          <p:cNvCxnSpPr/>
          <p:nvPr/>
        </p:nvCxnSpPr>
        <p:spPr>
          <a:xfrm>
            <a:off x="714375" y="2786063"/>
            <a:ext cx="2357438" cy="1143000"/>
          </a:xfrm>
          <a:prstGeom prst="bentConnector3">
            <a:avLst>
              <a:gd name="adj1" fmla="val -11414"/>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72473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71414"/>
            <a:ext cx="7239000" cy="1143000"/>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it-IT"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MAPPE   mentali, concettuali</a:t>
            </a:r>
            <a:endParaRPr lang="it-IT"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35170" name="Picture 2"/>
          <p:cNvPicPr>
            <a:picLocks noChangeAspect="1" noChangeArrowheads="1"/>
          </p:cNvPicPr>
          <p:nvPr/>
        </p:nvPicPr>
        <p:blipFill>
          <a:blip r:embed="rId2" cstate="print"/>
          <a:srcRect/>
          <a:stretch>
            <a:fillRect/>
          </a:stretch>
        </p:blipFill>
        <p:spPr bwMode="auto">
          <a:xfrm>
            <a:off x="214282" y="2957329"/>
            <a:ext cx="4743476" cy="3757819"/>
          </a:xfrm>
          <a:prstGeom prst="rect">
            <a:avLst/>
          </a:prstGeom>
          <a:noFill/>
          <a:ln w="9525">
            <a:noFill/>
            <a:miter lim="800000"/>
            <a:headEnd/>
            <a:tailEnd/>
          </a:ln>
          <a:effectLst/>
        </p:spPr>
      </p:pic>
      <p:pic>
        <p:nvPicPr>
          <p:cNvPr id="135171" name="Picture 3"/>
          <p:cNvPicPr>
            <a:picLocks noChangeAspect="1" noChangeArrowheads="1"/>
          </p:cNvPicPr>
          <p:nvPr/>
        </p:nvPicPr>
        <p:blipFill>
          <a:blip r:embed="rId3" cstate="print"/>
          <a:srcRect/>
          <a:stretch>
            <a:fillRect/>
          </a:stretch>
        </p:blipFill>
        <p:spPr bwMode="auto">
          <a:xfrm>
            <a:off x="3571868" y="1328728"/>
            <a:ext cx="5409215" cy="3100404"/>
          </a:xfrm>
          <a:prstGeom prst="rect">
            <a:avLst/>
          </a:prstGeom>
          <a:noFill/>
          <a:ln w="9525">
            <a:noFill/>
            <a:miter lim="800000"/>
            <a:headEnd/>
            <a:tailEnd/>
          </a:ln>
          <a:effectLst/>
        </p:spPr>
      </p:pic>
    </p:spTree>
    <p:extLst>
      <p:ext uri="{BB962C8B-B14F-4D97-AF65-F5344CB8AC3E}">
        <p14:creationId xmlns:p14="http://schemas.microsoft.com/office/powerpoint/2010/main" val="16326662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80898" name="Picture 2" descr="https://docs.google.com/gview?url=http%3A%2F%2Fsociale.regione.emilia-romagna.it%2Fadozioni%2Ftemi%2Fpost-adozione%2Fdocumenti-oggi-tema-l2019adozione%2Frosnati-rosa%2Fat_download%2Ffile%2FRosnati%20Rosa.pdf&amp;docid=997a6fbd620fe5bbcdf6aa832873d94f&amp;a=bi&amp;pagenumber=15&amp;w=841"/>
          <p:cNvPicPr>
            <a:picLocks noChangeAspect="1" noChangeArrowheads="1"/>
          </p:cNvPicPr>
          <p:nvPr/>
        </p:nvPicPr>
        <p:blipFill>
          <a:blip r:embed="rId2" cstate="print"/>
          <a:srcRect/>
          <a:stretch>
            <a:fillRect/>
          </a:stretch>
        </p:blipFill>
        <p:spPr bwMode="auto">
          <a:xfrm>
            <a:off x="-32" y="0"/>
            <a:ext cx="9144032" cy="6858024"/>
          </a:xfrm>
          <a:prstGeom prst="rect">
            <a:avLst/>
          </a:prstGeom>
          <a:noFill/>
        </p:spPr>
      </p:pic>
      <p:sp>
        <p:nvSpPr>
          <p:cNvPr id="5" name="CasellaDiTesto 4"/>
          <p:cNvSpPr txBox="1"/>
          <p:nvPr/>
        </p:nvSpPr>
        <p:spPr>
          <a:xfrm>
            <a:off x="71438" y="6488692"/>
            <a:ext cx="4786314" cy="369332"/>
          </a:xfrm>
          <a:prstGeom prst="rect">
            <a:avLst/>
          </a:prstGeom>
          <a:noFill/>
        </p:spPr>
        <p:txBody>
          <a:bodyPr wrap="square" rtlCol="0">
            <a:spAutoFit/>
          </a:bodyPr>
          <a:lstStyle/>
          <a:p>
            <a:r>
              <a:rPr lang="it-IT" dirty="0" smtClean="0"/>
              <a:t>Risultati della ricerca di R. </a:t>
            </a:r>
            <a:r>
              <a:rPr lang="it-IT" dirty="0" err="1" smtClean="0"/>
              <a:t>Rosnati</a:t>
            </a:r>
            <a:r>
              <a:rPr lang="it-IT" dirty="0" smtClean="0"/>
              <a:t>, 2013</a:t>
            </a:r>
            <a:endParaRPr lang="it-IT" dirty="0"/>
          </a:p>
        </p:txBody>
      </p:sp>
    </p:spTree>
    <p:extLst>
      <p:ext uri="{BB962C8B-B14F-4D97-AF65-F5344CB8AC3E}">
        <p14:creationId xmlns:p14="http://schemas.microsoft.com/office/powerpoint/2010/main" val="45814143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625" y="642938"/>
            <a:ext cx="8229600" cy="714375"/>
          </a:xfrm>
        </p:spPr>
        <p:txBody>
          <a:bodyPr>
            <a:normAutofit fontScale="90000"/>
          </a:bodyPr>
          <a:lstStyle/>
          <a:p>
            <a:pPr algn="ctr">
              <a:defRPr/>
            </a:pPr>
            <a:r>
              <a:rPr lang="it-IT" sz="4800" b="1" dirty="0" smtClean="0">
                <a:solidFill>
                  <a:schemeClr val="accent5">
                    <a:lumMod val="75000"/>
                  </a:schemeClr>
                </a:solidFill>
              </a:rPr>
              <a:t>LETTERATURA ITALIANA</a:t>
            </a:r>
            <a:endParaRPr lang="it-IT" sz="4800" b="1" dirty="0">
              <a:solidFill>
                <a:schemeClr val="accent5">
                  <a:lumMod val="75000"/>
                </a:schemeClr>
              </a:solidFill>
            </a:endParaRPr>
          </a:p>
        </p:txBody>
      </p:sp>
      <p:sp>
        <p:nvSpPr>
          <p:cNvPr id="16387" name="Segnaposto contenuto 2"/>
          <p:cNvSpPr>
            <a:spLocks noGrp="1"/>
          </p:cNvSpPr>
          <p:nvPr>
            <p:ph idx="1"/>
          </p:nvPr>
        </p:nvSpPr>
        <p:spPr>
          <a:xfrm>
            <a:off x="357188" y="2636912"/>
            <a:ext cx="8329612" cy="3687688"/>
          </a:xfrm>
        </p:spPr>
        <p:txBody>
          <a:bodyPr/>
          <a:lstStyle/>
          <a:p>
            <a:pPr algn="just"/>
            <a:endParaRPr lang="it-IT" sz="2800" b="1" dirty="0" smtClean="0">
              <a:solidFill>
                <a:schemeClr val="tx2"/>
              </a:solidFill>
            </a:endParaRPr>
          </a:p>
          <a:p>
            <a:pPr algn="ctr">
              <a:buFont typeface="Wingdings 2" pitchFamily="18" charset="2"/>
              <a:buNone/>
            </a:pPr>
            <a:r>
              <a:rPr lang="it-IT" sz="3200" b="1" dirty="0" smtClean="0">
                <a:solidFill>
                  <a:schemeClr val="tx2"/>
                </a:solidFill>
              </a:rPr>
              <a:t>Istituto degli Innocenti di Firenze, 1993:</a:t>
            </a:r>
          </a:p>
          <a:p>
            <a:pPr lvl="1" algn="just">
              <a:buFont typeface="Wingdings 2" pitchFamily="18" charset="2"/>
              <a:buNone/>
            </a:pPr>
            <a:endParaRPr lang="it-IT" sz="2000" b="1" dirty="0" smtClean="0">
              <a:solidFill>
                <a:schemeClr val="tx2"/>
              </a:solidFill>
            </a:endParaRPr>
          </a:p>
          <a:p>
            <a:pPr>
              <a:buFont typeface="Arial" charset="0"/>
              <a:buChar char="•"/>
            </a:pPr>
            <a:r>
              <a:rPr lang="it-IT" sz="3000" b="1" dirty="0" smtClean="0">
                <a:solidFill>
                  <a:schemeClr val="tx2"/>
                </a:solidFill>
              </a:rPr>
              <a:t>Dai resoconti dei docenti emergono, più che  disturbi dell’ apprendimento, problematiche comportamentali, in particolare  iperattività  e richiesta di attenzione esclusiva</a:t>
            </a:r>
          </a:p>
          <a:p>
            <a:pPr lvl="1" algn="just">
              <a:buFont typeface="Wingdings 2" pitchFamily="18" charset="2"/>
              <a:buNone/>
            </a:pPr>
            <a:endParaRPr lang="it-IT" b="1" dirty="0" smtClean="0">
              <a:solidFill>
                <a:schemeClr val="tx2"/>
              </a:solidFill>
            </a:endParaRPr>
          </a:p>
        </p:txBody>
      </p:sp>
    </p:spTree>
    <p:extLst>
      <p:ext uri="{BB962C8B-B14F-4D97-AF65-F5344CB8AC3E}">
        <p14:creationId xmlns:p14="http://schemas.microsoft.com/office/powerpoint/2010/main" val="8889316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Vivere stress prolungati </a:t>
            </a:r>
            <a:endParaRPr lang="it-IT" dirty="0"/>
          </a:p>
        </p:txBody>
      </p:sp>
      <p:sp>
        <p:nvSpPr>
          <p:cNvPr id="3" name="Segnaposto contenuto 2"/>
          <p:cNvSpPr>
            <a:spLocks noGrp="1"/>
          </p:cNvSpPr>
          <p:nvPr>
            <p:ph idx="1"/>
          </p:nvPr>
        </p:nvSpPr>
        <p:spPr>
          <a:xfrm>
            <a:off x="457200" y="1600200"/>
            <a:ext cx="8229600" cy="4997152"/>
          </a:xfrm>
          <a:solidFill>
            <a:schemeClr val="bg1"/>
          </a:solidFill>
        </p:spPr>
        <p:txBody>
          <a:bodyPr>
            <a:normAutofit lnSpcReduction="10000"/>
          </a:bodyPr>
          <a:lstStyle/>
          <a:p>
            <a:pPr algn="ctr">
              <a:buNone/>
            </a:pPr>
            <a:r>
              <a:rPr lang="it-IT" dirty="0" smtClean="0"/>
              <a:t>L’esposizione prolungata a stress elevati (vita in istituto e ad altri traumi relazionali precoci) </a:t>
            </a:r>
          </a:p>
          <a:p>
            <a:pPr algn="ctr">
              <a:buNone/>
            </a:pPr>
            <a:r>
              <a:rPr lang="it-IT" dirty="0" smtClean="0"/>
              <a:t>producendo </a:t>
            </a:r>
            <a:r>
              <a:rPr lang="it-IT" u="sng" dirty="0" smtClean="0"/>
              <a:t>pattern cronici </a:t>
            </a:r>
            <a:r>
              <a:rPr lang="it-IT" dirty="0" smtClean="0"/>
              <a:t>di </a:t>
            </a:r>
            <a:r>
              <a:rPr lang="it-IT" b="1" dirty="0" err="1" smtClean="0"/>
              <a:t>iperattivazione</a:t>
            </a:r>
            <a:r>
              <a:rPr lang="it-IT" b="1" dirty="0" smtClean="0"/>
              <a:t>:</a:t>
            </a:r>
          </a:p>
          <a:p>
            <a:pPr algn="ctr">
              <a:buNone/>
            </a:pPr>
            <a:r>
              <a:rPr lang="it-IT" i="1" dirty="0" smtClean="0"/>
              <a:t>può alterare sia la struttura sia il funzionamento del cervello</a:t>
            </a:r>
          </a:p>
          <a:p>
            <a:pPr algn="ctr">
              <a:buNone/>
            </a:pPr>
            <a:endParaRPr lang="it-IT" dirty="0" smtClean="0"/>
          </a:p>
          <a:p>
            <a:pPr algn="ctr">
              <a:buNone/>
            </a:pPr>
            <a:r>
              <a:rPr lang="it-IT" dirty="0" smtClean="0"/>
              <a:t>Determinando una </a:t>
            </a:r>
          </a:p>
          <a:p>
            <a:pPr algn="ctr">
              <a:buNone/>
            </a:pPr>
            <a:r>
              <a:rPr lang="it-IT" dirty="0" smtClean="0"/>
              <a:t>aumentata vigilanza, emotività, spavento, irritabilità comportamentale, impulsività (</a:t>
            </a:r>
            <a:r>
              <a:rPr lang="it-IT" dirty="0" err="1" smtClean="0"/>
              <a:t>Brozinsky</a:t>
            </a:r>
            <a:r>
              <a:rPr lang="it-IT" dirty="0" smtClean="0"/>
              <a:t>)</a:t>
            </a:r>
          </a:p>
          <a:p>
            <a:pPr algn="ctr">
              <a:buNone/>
            </a:pPr>
            <a:endParaRPr lang="it-IT" dirty="0"/>
          </a:p>
        </p:txBody>
      </p:sp>
    </p:spTree>
    <p:extLst>
      <p:ext uri="{BB962C8B-B14F-4D97-AF65-F5344CB8AC3E}">
        <p14:creationId xmlns:p14="http://schemas.microsoft.com/office/powerpoint/2010/main" val="3739475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OBY\Desktop\SCUOLA\spoleto scuola\spoleto 2015\materiale\IMG_0414.JPG"/>
          <p:cNvPicPr>
            <a:picLocks noGrp="1" noChangeAspect="1" noChangeArrowheads="1"/>
          </p:cNvPicPr>
          <p:nvPr>
            <p:ph idx="1"/>
          </p:nvPr>
        </p:nvPicPr>
        <p:blipFill>
          <a:blip r:embed="rId2" cstate="print"/>
          <a:srcRect/>
          <a:stretch>
            <a:fillRect/>
          </a:stretch>
        </p:blipFill>
        <p:spPr bwMode="auto">
          <a:xfrm rot="10800000">
            <a:off x="971600" y="116632"/>
            <a:ext cx="7049756" cy="5287317"/>
          </a:xfrm>
          <a:prstGeom prst="rect">
            <a:avLst/>
          </a:prstGeom>
          <a:noFill/>
        </p:spPr>
      </p:pic>
      <p:sp>
        <p:nvSpPr>
          <p:cNvPr id="4" name="CasellaDiTesto 3"/>
          <p:cNvSpPr txBox="1"/>
          <p:nvPr/>
        </p:nvSpPr>
        <p:spPr>
          <a:xfrm>
            <a:off x="0" y="5445224"/>
            <a:ext cx="8964488" cy="1384995"/>
          </a:xfrm>
          <a:prstGeom prst="rect">
            <a:avLst/>
          </a:prstGeom>
          <a:noFill/>
        </p:spPr>
        <p:txBody>
          <a:bodyPr wrap="square" rtlCol="0">
            <a:spAutoFit/>
          </a:bodyPr>
          <a:lstStyle/>
          <a:p>
            <a:pPr algn="ctr"/>
            <a:r>
              <a:rPr lang="it-IT" sz="2800" b="1" dirty="0" smtClean="0"/>
              <a:t>Negli stress prolungati il cervello rimane costantemente ‘inzuppato’ dagli ormoni dello stress</a:t>
            </a:r>
            <a:endParaRPr lang="it-IT" sz="2800" b="1" dirty="0"/>
          </a:p>
        </p:txBody>
      </p:sp>
    </p:spTree>
    <p:extLst>
      <p:ext uri="{BB962C8B-B14F-4D97-AF65-F5344CB8AC3E}">
        <p14:creationId xmlns:p14="http://schemas.microsoft.com/office/powerpoint/2010/main" val="31154514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4293096"/>
            <a:ext cx="8229600" cy="1143000"/>
          </a:xfrm>
        </p:spPr>
        <p:txBody>
          <a:bodyPr>
            <a:noAutofit/>
          </a:bodyPr>
          <a:lstStyle/>
          <a:p>
            <a:pPr lvl="0"/>
            <a:r>
              <a:rPr lang="it-IT" b="1" dirty="0" smtClean="0">
                <a:solidFill>
                  <a:srgbClr val="FF3300"/>
                </a:solidFill>
              </a:rPr>
              <a:t>ALLERTA – CONTROLLO</a:t>
            </a:r>
            <a:r>
              <a:rPr lang="it-IT" sz="3200" b="1" dirty="0" smtClean="0"/>
              <a:t/>
            </a:r>
            <a:br>
              <a:rPr lang="it-IT" sz="3200" b="1" dirty="0" smtClean="0"/>
            </a:br>
            <a:r>
              <a:rPr lang="it-IT" sz="3200" dirty="0" smtClean="0"/>
              <a:t>Ogni stimolo che attiva il sistema di attacco / difesa sposta l’attenzione dal compito (apprendere)</a:t>
            </a:r>
            <a:br>
              <a:rPr lang="it-IT" sz="3200" dirty="0" smtClean="0"/>
            </a:br>
            <a:endParaRPr lang="it-IT" sz="3200" b="1" dirty="0"/>
          </a:p>
        </p:txBody>
      </p:sp>
      <p:pic>
        <p:nvPicPr>
          <p:cNvPr id="4" name="Segnaposto contenuto 5" descr="http://www.circolobinasco.it/img/libri_snoopy.gif"/>
          <p:cNvPicPr>
            <a:picLocks noGrp="1"/>
          </p:cNvPicPr>
          <p:nvPr>
            <p:ph idx="1"/>
          </p:nvPr>
        </p:nvPicPr>
        <p:blipFill>
          <a:blip r:embed="rId2" cstate="print"/>
          <a:srcRect/>
          <a:stretch>
            <a:fillRect/>
          </a:stretch>
        </p:blipFill>
        <p:spPr bwMode="auto">
          <a:xfrm>
            <a:off x="3851920" y="2060848"/>
            <a:ext cx="1428750" cy="1114425"/>
          </a:xfrm>
          <a:prstGeom prst="rect">
            <a:avLst/>
          </a:prstGeom>
          <a:noFill/>
          <a:ln w="9525">
            <a:noFill/>
            <a:miter lim="800000"/>
            <a:headEnd/>
            <a:tailEnd/>
          </a:ln>
        </p:spPr>
      </p:pic>
    </p:spTree>
    <p:extLst>
      <p:ext uri="{BB962C8B-B14F-4D97-AF65-F5344CB8AC3E}">
        <p14:creationId xmlns:p14="http://schemas.microsoft.com/office/powerpoint/2010/main" val="554082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1438" y="5237820"/>
            <a:ext cx="6858016" cy="1477328"/>
          </a:xfrm>
          <a:prstGeom prst="rect">
            <a:avLst/>
          </a:prstGeom>
          <a:noFill/>
          <a:ln>
            <a:solidFill>
              <a:schemeClr val="tx2">
                <a:lumMod val="50000"/>
              </a:schemeClr>
            </a:solidFill>
          </a:ln>
        </p:spPr>
        <p:txBody>
          <a:bodyPr wrap="square" rtlCol="0">
            <a:spAutoFit/>
          </a:bodyPr>
          <a:lstStyle/>
          <a:p>
            <a:r>
              <a:rPr lang="it-IT" dirty="0" smtClean="0"/>
              <a:t>Un tocco – un segnale (linguaggio </a:t>
            </a:r>
            <a:r>
              <a:rPr lang="it-IT" dirty="0" err="1" smtClean="0"/>
              <a:t>Makaton</a:t>
            </a:r>
            <a:r>
              <a:rPr lang="it-IT" dirty="0" smtClean="0"/>
              <a:t>) - una frase gentile</a:t>
            </a:r>
          </a:p>
          <a:p>
            <a:pPr lvl="1"/>
            <a:r>
              <a:rPr lang="it-IT" dirty="0" smtClean="0"/>
              <a:t>&lt;&lt;Sei a posto&gt;&gt;</a:t>
            </a:r>
          </a:p>
          <a:p>
            <a:pPr lvl="1"/>
            <a:r>
              <a:rPr lang="it-IT" dirty="0" smtClean="0"/>
              <a:t>&lt;&lt;Non c’è bisogno che ti preoccupi&gt;&gt;</a:t>
            </a:r>
          </a:p>
          <a:p>
            <a:pPr lvl="1"/>
            <a:r>
              <a:rPr lang="it-IT" dirty="0" smtClean="0"/>
              <a:t>&lt;&lt;Ho tutto sotto controllo&gt;&gt;</a:t>
            </a:r>
          </a:p>
          <a:p>
            <a:r>
              <a:rPr lang="it-IT" dirty="0" smtClean="0"/>
              <a:t>Segue una spiegazione chiara di quanto accaduto e </a:t>
            </a:r>
            <a:r>
              <a:rPr lang="it-IT" dirty="0" err="1" smtClean="0"/>
              <a:t>perchè</a:t>
            </a:r>
            <a:endParaRPr lang="it-IT" dirty="0"/>
          </a:p>
        </p:txBody>
      </p:sp>
      <p:sp>
        <p:nvSpPr>
          <p:cNvPr id="5" name="CasellaDiTesto 4"/>
          <p:cNvSpPr txBox="1"/>
          <p:nvPr/>
        </p:nvSpPr>
        <p:spPr>
          <a:xfrm>
            <a:off x="500034" y="2500306"/>
            <a:ext cx="7500990" cy="923330"/>
          </a:xfrm>
          <a:prstGeom prst="rect">
            <a:avLst/>
          </a:prstGeom>
          <a:noFill/>
        </p:spPr>
        <p:txBody>
          <a:bodyPr wrap="square" rtlCol="0">
            <a:spAutoFit/>
          </a:bodyPr>
          <a:lstStyle/>
          <a:p>
            <a:pPr algn="ctr"/>
            <a:r>
              <a:rPr lang="it-IT" dirty="0" smtClean="0"/>
              <a:t>Hanno imparato a stare continuamente in allerta, molto attenti ad alcuni segnali, espressione per loro di pericolo. I segnali forti sono universalmente indice di pericolo</a:t>
            </a:r>
            <a:endParaRPr lang="it-IT" dirty="0"/>
          </a:p>
        </p:txBody>
      </p:sp>
      <p:sp>
        <p:nvSpPr>
          <p:cNvPr id="6" name="CasellaDiTesto 5"/>
          <p:cNvSpPr txBox="1"/>
          <p:nvPr/>
        </p:nvSpPr>
        <p:spPr>
          <a:xfrm>
            <a:off x="1571604" y="3571876"/>
            <a:ext cx="6215106" cy="646331"/>
          </a:xfrm>
          <a:prstGeom prst="rect">
            <a:avLst/>
          </a:prstGeom>
          <a:noFill/>
        </p:spPr>
        <p:txBody>
          <a:bodyPr wrap="square" rtlCol="0">
            <a:spAutoFit/>
          </a:bodyPr>
          <a:lstStyle/>
          <a:p>
            <a:r>
              <a:rPr lang="it-IT" dirty="0" smtClean="0"/>
              <a:t>Se in un contesto c’è qualcuno che parla a voce alta, quello attirerà l’attenzione, sottraendola a altri compiti</a:t>
            </a:r>
            <a:endParaRPr lang="it-IT" dirty="0"/>
          </a:p>
        </p:txBody>
      </p:sp>
      <p:sp>
        <p:nvSpPr>
          <p:cNvPr id="7" name="CasellaDiTesto 6"/>
          <p:cNvSpPr txBox="1"/>
          <p:nvPr/>
        </p:nvSpPr>
        <p:spPr>
          <a:xfrm>
            <a:off x="214282" y="71414"/>
            <a:ext cx="8786874" cy="892552"/>
          </a:xfrm>
          <a:prstGeom prst="rect">
            <a:avLst/>
          </a:prstGeom>
          <a:noFill/>
        </p:spPr>
        <p:txBody>
          <a:bodyPr wrap="square" rtlCol="0">
            <a:spAutoFit/>
          </a:bodyPr>
          <a:lstStyle/>
          <a:p>
            <a:pPr algn="ctr"/>
            <a:r>
              <a:rPr lang="it-IT" sz="3200" b="1" i="1" dirty="0" smtClean="0">
                <a:solidFill>
                  <a:schemeClr val="accent1">
                    <a:lumMod val="50000"/>
                  </a:schemeClr>
                </a:solidFill>
                <a:latin typeface="Aharoni" pitchFamily="2" charset="-79"/>
                <a:cs typeface="Aharoni" pitchFamily="2" charset="-79"/>
              </a:rPr>
              <a:t>Rumori Forti </a:t>
            </a:r>
          </a:p>
          <a:p>
            <a:pPr algn="ctr"/>
            <a:r>
              <a:rPr lang="it-IT" sz="2000" b="1" i="1" dirty="0" smtClean="0">
                <a:solidFill>
                  <a:schemeClr val="accent1">
                    <a:lumMod val="50000"/>
                  </a:schemeClr>
                </a:solidFill>
                <a:latin typeface="Aharoni" pitchFamily="2" charset="-79"/>
                <a:cs typeface="Aharoni" pitchFamily="2" charset="-79"/>
              </a:rPr>
              <a:t>(compreso chi urla o comunque usa un tono di voce alto e stridulo)</a:t>
            </a:r>
            <a:endParaRPr lang="it-IT" sz="2000" b="1" i="1" dirty="0">
              <a:solidFill>
                <a:schemeClr val="accent1">
                  <a:lumMod val="50000"/>
                </a:schemeClr>
              </a:solidFill>
              <a:latin typeface="Aharoni" pitchFamily="2" charset="-79"/>
              <a:cs typeface="Aharoni" pitchFamily="2" charset="-79"/>
            </a:endParaRPr>
          </a:p>
        </p:txBody>
      </p:sp>
      <p:sp>
        <p:nvSpPr>
          <p:cNvPr id="8" name="CasellaDiTesto 7"/>
          <p:cNvSpPr txBox="1"/>
          <p:nvPr/>
        </p:nvSpPr>
        <p:spPr>
          <a:xfrm>
            <a:off x="285720" y="1071546"/>
            <a:ext cx="8643998" cy="1200329"/>
          </a:xfrm>
          <a:prstGeom prst="rect">
            <a:avLst/>
          </a:prstGeom>
          <a:solidFill>
            <a:srgbClr val="660033"/>
          </a:solidFill>
        </p:spPr>
        <p:txBody>
          <a:bodyPr wrap="square" rtlCol="0">
            <a:spAutoFit/>
          </a:bodyPr>
          <a:lstStyle/>
          <a:p>
            <a:pPr algn="ctr"/>
            <a:r>
              <a:rPr lang="it-IT" i="1" dirty="0" smtClean="0">
                <a:solidFill>
                  <a:schemeClr val="bg1"/>
                </a:solidFill>
              </a:rPr>
              <a:t>“Sono molto colpito ogni volta da come bambini traumatizzati in terapia hanno un soprassalto al minimo rumore (una porta che si chiude, un rubinetto che viene aperto). Quanto dovranno stare in allerta quei bambini all’interno di una classe al lavoro?”</a:t>
            </a:r>
            <a:r>
              <a:rPr lang="it-IT" dirty="0" smtClean="0">
                <a:solidFill>
                  <a:schemeClr val="bg1"/>
                </a:solidFill>
              </a:rPr>
              <a:t>(</a:t>
            </a:r>
            <a:r>
              <a:rPr lang="it-IT" dirty="0" err="1" smtClean="0">
                <a:solidFill>
                  <a:schemeClr val="bg1"/>
                </a:solidFill>
              </a:rPr>
              <a:t>L.M.Bomber</a:t>
            </a:r>
            <a:r>
              <a:rPr lang="it-IT" dirty="0" smtClean="0">
                <a:solidFill>
                  <a:schemeClr val="bg1"/>
                </a:solidFill>
              </a:rPr>
              <a:t> , Feriti Dentro, Franco Angeli 2012, pag.130)</a:t>
            </a:r>
            <a:endParaRPr lang="it-IT" dirty="0">
              <a:solidFill>
                <a:schemeClr val="bg1"/>
              </a:solidFill>
            </a:endParaRPr>
          </a:p>
        </p:txBody>
      </p:sp>
      <p:sp>
        <p:nvSpPr>
          <p:cNvPr id="9" name="CasellaDiTesto 8"/>
          <p:cNvSpPr txBox="1"/>
          <p:nvPr/>
        </p:nvSpPr>
        <p:spPr>
          <a:xfrm>
            <a:off x="428596" y="4286256"/>
            <a:ext cx="8286808" cy="646331"/>
          </a:xfrm>
          <a:prstGeom prst="rect">
            <a:avLst/>
          </a:prstGeom>
          <a:noFill/>
        </p:spPr>
        <p:txBody>
          <a:bodyPr wrap="square" rtlCol="0">
            <a:spAutoFit/>
          </a:bodyPr>
          <a:lstStyle/>
          <a:p>
            <a:r>
              <a:rPr lang="it-IT" dirty="0" smtClean="0"/>
              <a:t>Il bambino, lasciato solo nella sua confusione sperimenta angoscia, perde il pensiero, attiva risposte di congelamento, attacco o fuga</a:t>
            </a:r>
            <a:endParaRPr lang="it-IT" dirty="0"/>
          </a:p>
        </p:txBody>
      </p:sp>
      <p:pic>
        <p:nvPicPr>
          <p:cNvPr id="203778" name="Picture 2" descr="http://www.davidealgeri.com/images/stories/paure-bambini.png"/>
          <p:cNvPicPr>
            <a:picLocks noChangeAspect="1" noChangeArrowheads="1"/>
          </p:cNvPicPr>
          <p:nvPr/>
        </p:nvPicPr>
        <p:blipFill>
          <a:blip r:embed="rId2" cstate="print"/>
          <a:srcRect/>
          <a:stretch>
            <a:fillRect/>
          </a:stretch>
        </p:blipFill>
        <p:spPr bwMode="auto">
          <a:xfrm>
            <a:off x="6858000" y="4657725"/>
            <a:ext cx="2286000" cy="2200275"/>
          </a:xfrm>
          <a:prstGeom prst="rect">
            <a:avLst/>
          </a:prstGeom>
          <a:noFill/>
        </p:spPr>
      </p:pic>
    </p:spTree>
    <p:extLst>
      <p:ext uri="{BB962C8B-B14F-4D97-AF65-F5344CB8AC3E}">
        <p14:creationId xmlns:p14="http://schemas.microsoft.com/office/powerpoint/2010/main" val="31521580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548680"/>
            <a:ext cx="8784976" cy="1143000"/>
          </a:xfrm>
          <a:solidFill>
            <a:schemeClr val="bg2"/>
          </a:solidFill>
        </p:spPr>
        <p:txBody>
          <a:bodyPr>
            <a:noAutofit/>
          </a:bodyPr>
          <a:lstStyle/>
          <a:p>
            <a:r>
              <a:rPr lang="it-IT" sz="3200" i="1" u="sng" dirty="0" smtClean="0">
                <a:solidFill>
                  <a:srgbClr val="0070C0"/>
                </a:solidFill>
              </a:rPr>
              <a:t/>
            </a:r>
            <a:br>
              <a:rPr lang="it-IT" sz="3200" i="1" u="sng" dirty="0" smtClean="0">
                <a:solidFill>
                  <a:srgbClr val="0070C0"/>
                </a:solidFill>
              </a:rPr>
            </a:br>
            <a:r>
              <a:rPr lang="it-IT" sz="3200" i="1" u="sng" dirty="0" smtClean="0">
                <a:solidFill>
                  <a:srgbClr val="0070C0"/>
                </a:solidFill>
              </a:rPr>
              <a:t>Difficoltà di attenzione  e concentrazione.  Facile </a:t>
            </a:r>
            <a:r>
              <a:rPr lang="it-IT" sz="3200" i="1" u="sng" dirty="0" err="1" smtClean="0">
                <a:solidFill>
                  <a:srgbClr val="0070C0"/>
                </a:solidFill>
              </a:rPr>
              <a:t>distraibilità</a:t>
            </a:r>
            <a:r>
              <a:rPr lang="it-IT" sz="3200" i="1" u="sng" dirty="0" smtClean="0">
                <a:solidFill>
                  <a:srgbClr val="0070C0"/>
                </a:solidFill>
              </a:rPr>
              <a:t>.</a:t>
            </a:r>
            <a:br>
              <a:rPr lang="it-IT" sz="3200" i="1" u="sng" dirty="0" smtClean="0">
                <a:solidFill>
                  <a:srgbClr val="0070C0"/>
                </a:solidFill>
              </a:rPr>
            </a:br>
            <a:endParaRPr lang="it-IT" sz="3200" u="sng" dirty="0">
              <a:solidFill>
                <a:srgbClr val="0070C0"/>
              </a:solidFill>
            </a:endParaRPr>
          </a:p>
        </p:txBody>
      </p:sp>
      <p:sp>
        <p:nvSpPr>
          <p:cNvPr id="3" name="Segnaposto contenuto 2"/>
          <p:cNvSpPr>
            <a:spLocks noGrp="1"/>
          </p:cNvSpPr>
          <p:nvPr>
            <p:ph idx="1"/>
          </p:nvPr>
        </p:nvSpPr>
        <p:spPr>
          <a:xfrm>
            <a:off x="1187624" y="1844824"/>
            <a:ext cx="7239000" cy="4846320"/>
          </a:xfrm>
          <a:solidFill>
            <a:schemeClr val="bg1"/>
          </a:solidFill>
        </p:spPr>
        <p:txBody>
          <a:bodyPr>
            <a:normAutofit fontScale="85000" lnSpcReduction="20000"/>
          </a:bodyPr>
          <a:lstStyle/>
          <a:p>
            <a:pPr algn="ctr">
              <a:lnSpc>
                <a:spcPct val="110000"/>
              </a:lnSpc>
              <a:buNone/>
            </a:pPr>
            <a:r>
              <a:rPr lang="it-IT" i="1" dirty="0" smtClean="0"/>
              <a:t>Alcuni lamentano in classe di avere spesso un </a:t>
            </a:r>
            <a:r>
              <a:rPr lang="it-IT" b="1" i="1" dirty="0" smtClean="0"/>
              <a:t>ascolto discontinuo </a:t>
            </a:r>
            <a:r>
              <a:rPr lang="it-IT" i="1" dirty="0" smtClean="0"/>
              <a:t>ed una </a:t>
            </a:r>
            <a:r>
              <a:rPr lang="it-IT" b="1" i="1" dirty="0" smtClean="0"/>
              <a:t>comprensione faticosa e confusa </a:t>
            </a:r>
            <a:endParaRPr lang="it-IT" b="1" i="1" u="sng" dirty="0" smtClean="0"/>
          </a:p>
          <a:p>
            <a:pPr>
              <a:lnSpc>
                <a:spcPct val="110000"/>
              </a:lnSpc>
              <a:buNone/>
            </a:pPr>
            <a:endParaRPr lang="it-IT" b="1" u="sng" dirty="0" smtClean="0"/>
          </a:p>
          <a:p>
            <a:pPr>
              <a:lnSpc>
                <a:spcPct val="110000"/>
              </a:lnSpc>
              <a:buNone/>
            </a:pPr>
            <a:r>
              <a:rPr lang="it-IT" b="1" u="sng" dirty="0" smtClean="0">
                <a:solidFill>
                  <a:srgbClr val="0070C0"/>
                </a:solidFill>
              </a:rPr>
              <a:t>PARTICOLARE SENSIBILITA’ AL RUMORE</a:t>
            </a:r>
          </a:p>
          <a:p>
            <a:pPr>
              <a:lnSpc>
                <a:spcPct val="110000"/>
              </a:lnSpc>
              <a:buNone/>
            </a:pPr>
            <a:r>
              <a:rPr lang="it-IT" dirty="0" smtClean="0"/>
              <a:t>Molti ragazzi che hanno vissuto esperienze di deprivazione e di non adeguata cura nell’infanzia riportano una particolare sensibilità al rumore o più in generale una facile </a:t>
            </a:r>
            <a:r>
              <a:rPr lang="it-IT" dirty="0" err="1" smtClean="0"/>
              <a:t>distraibilità</a:t>
            </a:r>
            <a:r>
              <a:rPr lang="it-IT" dirty="0" smtClean="0"/>
              <a:t> in ambienti che presentano più focus </a:t>
            </a:r>
            <a:r>
              <a:rPr lang="it-IT" dirty="0" err="1" smtClean="0"/>
              <a:t>attentivi</a:t>
            </a:r>
            <a:r>
              <a:rPr lang="it-IT" dirty="0" smtClean="0"/>
              <a:t> (più persone impegnate contemporaneamente, più stimoli etc.). </a:t>
            </a:r>
            <a:endParaRPr lang="it-IT" i="1" dirty="0" smtClean="0"/>
          </a:p>
          <a:p>
            <a:pPr>
              <a:lnSpc>
                <a:spcPct val="110000"/>
              </a:lnSpc>
            </a:pPr>
            <a:endParaRPr lang="it-IT" dirty="0"/>
          </a:p>
        </p:txBody>
      </p:sp>
    </p:spTree>
    <p:extLst>
      <p:ext uri="{BB962C8B-B14F-4D97-AF65-F5344CB8AC3E}">
        <p14:creationId xmlns:p14="http://schemas.microsoft.com/office/powerpoint/2010/main" val="115956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6" name="Picture 6" descr="C:\Users\ROBY\Desktop\SCUOLA\spoleto scuola\spoleto 2015\IMG_0427.JPG">
            <a:hlinkClick r:id="rId2" action="ppaction://hlinkfile"/>
          </p:cNvPr>
          <p:cNvPicPr>
            <a:picLocks noChangeAspect="1" noChangeArrowheads="1"/>
          </p:cNvPicPr>
          <p:nvPr/>
        </p:nvPicPr>
        <p:blipFill>
          <a:blip r:embed="rId3" cstate="print"/>
          <a:srcRect/>
          <a:stretch>
            <a:fillRect/>
          </a:stretch>
        </p:blipFill>
        <p:spPr bwMode="auto">
          <a:xfrm>
            <a:off x="4176464" y="3861048"/>
            <a:ext cx="3923928" cy="2942946"/>
          </a:xfrm>
          <a:prstGeom prst="rect">
            <a:avLst/>
          </a:prstGeom>
          <a:noFill/>
        </p:spPr>
      </p:pic>
      <p:sp>
        <p:nvSpPr>
          <p:cNvPr id="2" name="Titolo 1"/>
          <p:cNvSpPr>
            <a:spLocks noGrp="1"/>
          </p:cNvSpPr>
          <p:nvPr>
            <p:ph type="ctrTitle"/>
          </p:nvPr>
        </p:nvSpPr>
        <p:spPr>
          <a:xfrm>
            <a:off x="395536" y="404664"/>
            <a:ext cx="8352928" cy="1368151"/>
          </a:xfrm>
          <a:solidFill>
            <a:schemeClr val="accent2">
              <a:lumMod val="40000"/>
              <a:lumOff val="60000"/>
            </a:schemeClr>
          </a:solidFill>
        </p:spPr>
        <p:txBody>
          <a:bodyPr>
            <a:normAutofit fontScale="90000"/>
          </a:bodyPr>
          <a:lstStyle/>
          <a:p>
            <a:pPr fontAlgn="t"/>
            <a:r>
              <a:rPr lang="en-US" sz="4800" dirty="0" smtClean="0"/>
              <a:t>Emotional Deprivation in Infancy </a:t>
            </a:r>
            <a:br>
              <a:rPr lang="en-US" sz="4800" dirty="0" smtClean="0"/>
            </a:br>
            <a:r>
              <a:rPr lang="en-US" sz="4800" dirty="0" smtClean="0"/>
              <a:t>Study by Rene A. Spitz 1952</a:t>
            </a:r>
            <a:endParaRPr lang="en-US" sz="4800" dirty="0"/>
          </a:p>
        </p:txBody>
      </p:sp>
      <p:pic>
        <p:nvPicPr>
          <p:cNvPr id="245762" name="Picture 2" descr="C:\Users\ROBY\Desktop\SCUOLA\spoleto scuola\spoleto 2015\IMG_0424.JPG"/>
          <p:cNvPicPr>
            <a:picLocks noChangeAspect="1" noChangeArrowheads="1"/>
          </p:cNvPicPr>
          <p:nvPr/>
        </p:nvPicPr>
        <p:blipFill>
          <a:blip r:embed="rId4" cstate="print"/>
          <a:srcRect/>
          <a:stretch>
            <a:fillRect/>
          </a:stretch>
        </p:blipFill>
        <p:spPr bwMode="auto">
          <a:xfrm>
            <a:off x="251520" y="4005064"/>
            <a:ext cx="3528392" cy="2646294"/>
          </a:xfrm>
          <a:prstGeom prst="rect">
            <a:avLst/>
          </a:prstGeom>
          <a:noFill/>
        </p:spPr>
      </p:pic>
      <p:pic>
        <p:nvPicPr>
          <p:cNvPr id="245764" name="Picture 4" descr="C:\Users\ROBY\Desktop\SCUOLA\spoleto scuola\spoleto 2015\IMG_0425.JPG"/>
          <p:cNvPicPr>
            <a:picLocks noChangeAspect="1" noChangeArrowheads="1"/>
          </p:cNvPicPr>
          <p:nvPr/>
        </p:nvPicPr>
        <p:blipFill>
          <a:blip r:embed="rId5" cstate="print"/>
          <a:srcRect/>
          <a:stretch>
            <a:fillRect/>
          </a:stretch>
        </p:blipFill>
        <p:spPr bwMode="auto">
          <a:xfrm>
            <a:off x="1979712" y="1700808"/>
            <a:ext cx="3312368" cy="2484276"/>
          </a:xfrm>
          <a:prstGeom prst="rect">
            <a:avLst/>
          </a:prstGeom>
          <a:noFill/>
        </p:spPr>
      </p:pic>
      <p:pic>
        <p:nvPicPr>
          <p:cNvPr id="245765" name="Picture 5" descr="C:\Users\ROBY\Desktop\SCUOLA\spoleto scuola\spoleto 2015\IMG_0426.JPG"/>
          <p:cNvPicPr>
            <a:picLocks noChangeAspect="1" noChangeArrowheads="1"/>
          </p:cNvPicPr>
          <p:nvPr/>
        </p:nvPicPr>
        <p:blipFill>
          <a:blip r:embed="rId6" cstate="print"/>
          <a:srcRect/>
          <a:stretch>
            <a:fillRect/>
          </a:stretch>
        </p:blipFill>
        <p:spPr bwMode="auto">
          <a:xfrm>
            <a:off x="5652120" y="1772816"/>
            <a:ext cx="3419872" cy="2564904"/>
          </a:xfrm>
          <a:prstGeom prst="rect">
            <a:avLst/>
          </a:prstGeom>
          <a:noFill/>
        </p:spPr>
      </p:pic>
    </p:spTree>
    <p:extLst>
      <p:ext uri="{BB962C8B-B14F-4D97-AF65-F5344CB8AC3E}">
        <p14:creationId xmlns:p14="http://schemas.microsoft.com/office/powerpoint/2010/main" val="68307102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20040"/>
            <a:ext cx="8219256" cy="1143000"/>
          </a:xfrm>
        </p:spPr>
        <p:txBody>
          <a:bodyPr>
            <a:noAutofit/>
          </a:bodyPr>
          <a:lstStyle/>
          <a:p>
            <a:r>
              <a:rPr lang="it-IT" sz="2800" i="1" dirty="0" smtClean="0">
                <a:solidFill>
                  <a:srgbClr val="0070C0"/>
                </a:solidFill>
              </a:rPr>
              <a:t>Difficoltà di </a:t>
            </a:r>
            <a:r>
              <a:rPr lang="it-IT" sz="2800" i="1" u="sng" dirty="0" smtClean="0">
                <a:solidFill>
                  <a:srgbClr val="0070C0"/>
                </a:solidFill>
              </a:rPr>
              <a:t>attenzione</a:t>
            </a:r>
            <a:r>
              <a:rPr lang="it-IT" sz="2800" i="1" dirty="0" smtClean="0">
                <a:solidFill>
                  <a:srgbClr val="0070C0"/>
                </a:solidFill>
              </a:rPr>
              <a:t>  e </a:t>
            </a:r>
            <a:r>
              <a:rPr lang="it-IT" sz="2800" i="1" u="sng" dirty="0" smtClean="0">
                <a:solidFill>
                  <a:srgbClr val="0070C0"/>
                </a:solidFill>
              </a:rPr>
              <a:t>concentrazione</a:t>
            </a:r>
            <a:r>
              <a:rPr lang="it-IT" sz="2800" i="1" dirty="0" smtClean="0">
                <a:solidFill>
                  <a:srgbClr val="0070C0"/>
                </a:solidFill>
              </a:rPr>
              <a:t>. Facile </a:t>
            </a:r>
            <a:r>
              <a:rPr lang="it-IT" sz="2800" i="1" dirty="0" err="1" smtClean="0">
                <a:solidFill>
                  <a:srgbClr val="0070C0"/>
                </a:solidFill>
              </a:rPr>
              <a:t>distraibilità</a:t>
            </a:r>
            <a:r>
              <a:rPr lang="it-IT" sz="2800" i="1" dirty="0" smtClean="0">
                <a:solidFill>
                  <a:srgbClr val="0070C0"/>
                </a:solidFill>
              </a:rPr>
              <a:t>.</a:t>
            </a:r>
            <a:r>
              <a:rPr lang="it-IT" sz="2800" i="1" dirty="0" smtClean="0">
                <a:solidFill>
                  <a:schemeClr val="tx1"/>
                </a:solidFill>
              </a:rPr>
              <a:t/>
            </a:r>
            <a:br>
              <a:rPr lang="it-IT" sz="2800" i="1" dirty="0" smtClean="0">
                <a:solidFill>
                  <a:schemeClr val="tx1"/>
                </a:solidFill>
              </a:rPr>
            </a:br>
            <a:endParaRPr lang="it-IT" sz="2800" dirty="0">
              <a:solidFill>
                <a:schemeClr val="tx1"/>
              </a:solidFill>
            </a:endParaRPr>
          </a:p>
        </p:txBody>
      </p:sp>
      <p:sp>
        <p:nvSpPr>
          <p:cNvPr id="3" name="Segnaposto contenuto 2"/>
          <p:cNvSpPr>
            <a:spLocks noGrp="1"/>
          </p:cNvSpPr>
          <p:nvPr>
            <p:ph idx="1"/>
          </p:nvPr>
        </p:nvSpPr>
        <p:spPr>
          <a:xfrm>
            <a:off x="457200" y="1463000"/>
            <a:ext cx="7239000" cy="4846320"/>
          </a:xfrm>
        </p:spPr>
        <p:txBody>
          <a:bodyPr>
            <a:normAutofit fontScale="62500" lnSpcReduction="20000"/>
          </a:bodyPr>
          <a:lstStyle/>
          <a:p>
            <a:pPr algn="ctr">
              <a:lnSpc>
                <a:spcPct val="120000"/>
              </a:lnSpc>
              <a:buNone/>
            </a:pPr>
            <a:r>
              <a:rPr lang="it-IT" i="1" dirty="0" smtClean="0"/>
              <a:t>Alcuni lamentano in classe di avere spesso un </a:t>
            </a:r>
            <a:r>
              <a:rPr lang="it-IT" b="1" i="1" dirty="0" smtClean="0"/>
              <a:t>ascolto discontinuo </a:t>
            </a:r>
            <a:r>
              <a:rPr lang="it-IT" i="1" dirty="0" smtClean="0"/>
              <a:t>ed una </a:t>
            </a:r>
            <a:r>
              <a:rPr lang="it-IT" b="1" i="1" dirty="0" smtClean="0"/>
              <a:t>comprensione faticosa e confusa </a:t>
            </a:r>
            <a:endParaRPr lang="it-IT" b="1" i="1" u="sng" dirty="0" smtClean="0"/>
          </a:p>
          <a:p>
            <a:pPr>
              <a:lnSpc>
                <a:spcPct val="120000"/>
              </a:lnSpc>
              <a:buNone/>
            </a:pPr>
            <a:endParaRPr lang="it-IT" b="1" u="sng" dirty="0" smtClean="0"/>
          </a:p>
          <a:p>
            <a:pPr>
              <a:lnSpc>
                <a:spcPct val="120000"/>
              </a:lnSpc>
              <a:buNone/>
            </a:pPr>
            <a:r>
              <a:rPr lang="it-IT" b="1" u="sng" dirty="0" smtClean="0">
                <a:solidFill>
                  <a:srgbClr val="0070C0"/>
                </a:solidFill>
              </a:rPr>
              <a:t>PESSIMO RENDIMENTO DURANTE I MOMENTI </a:t>
            </a:r>
            <a:r>
              <a:rPr lang="it-IT" b="1" u="sng" dirty="0" err="1" smtClean="0">
                <a:solidFill>
                  <a:srgbClr val="0070C0"/>
                </a:solidFill>
              </a:rPr>
              <a:t>DI</a:t>
            </a:r>
            <a:r>
              <a:rPr lang="it-IT" b="1" u="sng" dirty="0" smtClean="0">
                <a:solidFill>
                  <a:srgbClr val="0070C0"/>
                </a:solidFill>
              </a:rPr>
              <a:t> VERIFICA</a:t>
            </a:r>
          </a:p>
          <a:p>
            <a:pPr>
              <a:lnSpc>
                <a:spcPct val="120000"/>
              </a:lnSpc>
              <a:buNone/>
            </a:pPr>
            <a:r>
              <a:rPr lang="it-IT" dirty="0" smtClean="0"/>
              <a:t>A volte riportano anche un certo disappunto per alcuni momenti della vita scolastica, come quello delle interrogazioni o dei compiti in classe, in cui la loro prestazione dovrebbe essere massima ed invece si ritrovano spesso inadeguati, pur avendo lavorato molto a casa per ottenere un buon risultato. In quei momenti non ‘riescono a rendere bene’. Proprio quando dovrebbero ‘dare il massimo’ non riescono a concentrasi, si sentono confusi. </a:t>
            </a:r>
            <a:endParaRPr lang="it-IT" i="1" dirty="0" smtClean="0"/>
          </a:p>
          <a:p>
            <a:pPr>
              <a:lnSpc>
                <a:spcPct val="120000"/>
              </a:lnSpc>
            </a:pPr>
            <a:endParaRPr lang="it-IT" dirty="0"/>
          </a:p>
        </p:txBody>
      </p:sp>
    </p:spTree>
    <p:extLst>
      <p:ext uri="{BB962C8B-B14F-4D97-AF65-F5344CB8AC3E}">
        <p14:creationId xmlns:p14="http://schemas.microsoft.com/office/powerpoint/2010/main" val="350116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573016"/>
            <a:ext cx="8291264" cy="3024336"/>
          </a:xfrm>
          <a:solidFill>
            <a:schemeClr val="bg2"/>
          </a:solidFill>
        </p:spPr>
        <p:txBody>
          <a:bodyPr>
            <a:normAutofit fontScale="62500" lnSpcReduction="20000"/>
          </a:bodyPr>
          <a:lstStyle/>
          <a:p>
            <a:pPr lvl="0">
              <a:lnSpc>
                <a:spcPct val="120000"/>
              </a:lnSpc>
              <a:buNone/>
            </a:pPr>
            <a:endParaRPr lang="it-IT" dirty="0" smtClean="0"/>
          </a:p>
          <a:p>
            <a:pPr lvl="0">
              <a:lnSpc>
                <a:spcPct val="120000"/>
              </a:lnSpc>
              <a:buNone/>
            </a:pPr>
            <a:r>
              <a:rPr lang="it-IT" b="1" i="1" dirty="0" smtClean="0">
                <a:solidFill>
                  <a:srgbClr val="0070C0"/>
                </a:solidFill>
              </a:rPr>
              <a:t>ISOLARSI</a:t>
            </a:r>
          </a:p>
          <a:p>
            <a:pPr lvl="0">
              <a:lnSpc>
                <a:spcPct val="120000"/>
              </a:lnSpc>
              <a:buNone/>
            </a:pPr>
            <a:r>
              <a:rPr lang="it-IT" dirty="0" smtClean="0"/>
              <a:t>Un modo semplice per poterli sostenere potrebbe essere, per esempio, </a:t>
            </a:r>
            <a:r>
              <a:rPr lang="it-IT" u="sng" dirty="0" smtClean="0"/>
              <a:t>il permettergli di indossare dei tappi per le orecchie o delle cuffie insonorizzanti, </a:t>
            </a:r>
            <a:r>
              <a:rPr lang="it-IT" dirty="0" smtClean="0"/>
              <a:t>durante i compiti in classe. Questa soluzione, piuttosto  semplice (molto più che non dover invece spostare lo studente in una classe appositamente individuata per l’esecuzione della prova) è stata utilizzata più volte anche per altri ragazzi che ho seguito, riportando ottimi risultati.</a:t>
            </a:r>
            <a:endParaRPr lang="it-IT" i="1" dirty="0" smtClean="0"/>
          </a:p>
          <a:p>
            <a:pPr>
              <a:lnSpc>
                <a:spcPct val="120000"/>
              </a:lnSpc>
            </a:pPr>
            <a:endParaRPr lang="it-IT" dirty="0"/>
          </a:p>
        </p:txBody>
      </p:sp>
      <p:sp>
        <p:nvSpPr>
          <p:cNvPr id="5" name="CasellaDiTesto 4"/>
          <p:cNvSpPr txBox="1"/>
          <p:nvPr/>
        </p:nvSpPr>
        <p:spPr>
          <a:xfrm>
            <a:off x="179512" y="188640"/>
            <a:ext cx="8640960" cy="3139321"/>
          </a:xfrm>
          <a:prstGeom prst="rect">
            <a:avLst/>
          </a:prstGeom>
          <a:solidFill>
            <a:schemeClr val="bg2"/>
          </a:solidFill>
        </p:spPr>
        <p:txBody>
          <a:bodyPr wrap="square" rtlCol="0">
            <a:spAutoFit/>
          </a:bodyPr>
          <a:lstStyle/>
          <a:p>
            <a:pPr lvl="0">
              <a:buNone/>
            </a:pPr>
            <a:r>
              <a:rPr lang="it-IT" sz="2200" dirty="0" smtClean="0"/>
              <a:t>Potersi isolare dal contesto in cui ci si trovano, per focalizzare la propria attenzione su un compito è una competenza complessa e naturalmente molto utile nella vita. </a:t>
            </a:r>
          </a:p>
          <a:p>
            <a:pPr lvl="0">
              <a:buNone/>
            </a:pPr>
            <a:r>
              <a:rPr lang="it-IT" sz="2200" dirty="0" smtClean="0"/>
              <a:t>Alcuni ragazzi, pur impegnati da anni a migliorare in questa capacità, ancora vedono davanti a loro un lungo percorso. </a:t>
            </a:r>
          </a:p>
          <a:p>
            <a:pPr lvl="0">
              <a:buNone/>
            </a:pPr>
            <a:r>
              <a:rPr lang="it-IT" sz="2200" dirty="0" smtClean="0"/>
              <a:t>Ritengo quindi che vadano favoriti, almeno nelle situazioni in cui è particolarmente importante la prestazione, lasciando ‘le sfide’ a momenti più neutri. </a:t>
            </a:r>
          </a:p>
          <a:p>
            <a:endParaRPr lang="it-IT" sz="2200" dirty="0"/>
          </a:p>
        </p:txBody>
      </p:sp>
      <p:sp>
        <p:nvSpPr>
          <p:cNvPr id="2" name="Titolo 1"/>
          <p:cNvSpPr>
            <a:spLocks noGrp="1"/>
          </p:cNvSpPr>
          <p:nvPr>
            <p:ph type="title"/>
          </p:nvPr>
        </p:nvSpPr>
        <p:spPr>
          <a:xfrm>
            <a:off x="1149424" y="2852936"/>
            <a:ext cx="7239000" cy="842352"/>
          </a:xfrm>
        </p:spPr>
        <p:txBody>
          <a:bodyPr/>
          <a:lstStyle/>
          <a:p>
            <a:r>
              <a:rPr lang="it-IT" dirty="0" smtClean="0">
                <a:solidFill>
                  <a:srgbClr val="0070C0"/>
                </a:solidFill>
              </a:rPr>
              <a:t>PDP	 …… CHE FARE</a:t>
            </a:r>
            <a:endParaRPr lang="it-IT" dirty="0">
              <a:solidFill>
                <a:srgbClr val="0070C0"/>
              </a:solidFill>
            </a:endParaRPr>
          </a:p>
        </p:txBody>
      </p:sp>
    </p:spTree>
    <p:extLst>
      <p:ext uri="{BB962C8B-B14F-4D97-AF65-F5344CB8AC3E}">
        <p14:creationId xmlns:p14="http://schemas.microsoft.com/office/powerpoint/2010/main" val="65035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solidFill>
            <a:schemeClr val="bg1"/>
          </a:solidFill>
        </p:spPr>
        <p:txBody>
          <a:bodyPr>
            <a:normAutofit fontScale="55000" lnSpcReduction="20000"/>
          </a:bodyPr>
          <a:lstStyle/>
          <a:p>
            <a:pPr lvl="0">
              <a:lnSpc>
                <a:spcPct val="120000"/>
              </a:lnSpc>
              <a:buNone/>
            </a:pPr>
            <a:r>
              <a:rPr lang="it-IT" b="1" i="1" dirty="0" smtClean="0">
                <a:solidFill>
                  <a:srgbClr val="0070C0"/>
                </a:solidFill>
              </a:rPr>
              <a:t>STRATEGIE CHE FACILITANO LA CONCENTRAZIONE DURANTE LE INTERROGAZIONI </a:t>
            </a:r>
          </a:p>
          <a:p>
            <a:pPr lvl="0">
              <a:lnSpc>
                <a:spcPct val="120000"/>
              </a:lnSpc>
              <a:buNone/>
            </a:pPr>
            <a:r>
              <a:rPr lang="it-IT" dirty="0" smtClean="0"/>
              <a:t>Nel caso delle interrogazioni orarli, il contesto rumoroso, o anche semplicemente e genericamente ‘confondente’ (alcuni riferiscono addirittura di essere disturbati anche dai compagni che cercano di suggerire loro, cosa che invece in genere è certamente apprezzata!) richiedere a mio parere strategie più complesse. </a:t>
            </a:r>
          </a:p>
          <a:p>
            <a:pPr lvl="0">
              <a:lnSpc>
                <a:spcPct val="120000"/>
              </a:lnSpc>
              <a:buNone/>
            </a:pPr>
            <a:r>
              <a:rPr lang="it-IT" dirty="0" smtClean="0"/>
              <a:t>Ho rilevato essere utile </a:t>
            </a:r>
            <a:r>
              <a:rPr lang="it-IT" b="1" dirty="0" smtClean="0"/>
              <a:t>chiamare lo studente alla cattedra </a:t>
            </a:r>
            <a:r>
              <a:rPr lang="it-IT" dirty="0" smtClean="0"/>
              <a:t>piuttosto che interrogarlo da banco, magari mettendolo </a:t>
            </a:r>
            <a:r>
              <a:rPr lang="it-IT" b="1" dirty="0" smtClean="0"/>
              <a:t>con le spalle alla classe</a:t>
            </a:r>
            <a:r>
              <a:rPr lang="it-IT" dirty="0" smtClean="0"/>
              <a:t> rivolto verso la cattedra, oppure semplicemente </a:t>
            </a:r>
            <a:r>
              <a:rPr lang="it-IT" b="1" dirty="0" smtClean="0"/>
              <a:t>spostandolo per l’interrogazione orare in un’altra stanza </a:t>
            </a:r>
            <a:r>
              <a:rPr lang="it-IT" dirty="0" smtClean="0"/>
              <a:t>più tranquilla e, genericamente, </a:t>
            </a:r>
            <a:r>
              <a:rPr lang="it-IT" b="1" dirty="0" smtClean="0"/>
              <a:t>prediligendo alle verifiche orali quelle scritte</a:t>
            </a:r>
            <a:r>
              <a:rPr lang="it-IT" dirty="0" smtClean="0"/>
              <a:t>.</a:t>
            </a:r>
            <a:endParaRPr lang="it-IT" i="1" dirty="0" smtClean="0"/>
          </a:p>
          <a:p>
            <a:pPr>
              <a:lnSpc>
                <a:spcPct val="120000"/>
              </a:lnSpc>
              <a:buNone/>
            </a:pPr>
            <a:endParaRPr lang="it-IT" dirty="0"/>
          </a:p>
        </p:txBody>
      </p:sp>
      <p:sp>
        <p:nvSpPr>
          <p:cNvPr id="4" name="Segnaposto piè di pagina 3"/>
          <p:cNvSpPr>
            <a:spLocks noGrp="1"/>
          </p:cNvSpPr>
          <p:nvPr>
            <p:ph type="ftr" sz="quarter" idx="11"/>
          </p:nvPr>
        </p:nvSpPr>
        <p:spPr/>
        <p:txBody>
          <a:bodyPr/>
          <a:lstStyle/>
          <a:p>
            <a:r>
              <a:rPr lang="it-IT" smtClean="0"/>
              <a:t>materiale di Roberta Lombardi, coperto da copyright</a:t>
            </a:r>
            <a:endParaRPr lang="it-IT"/>
          </a:p>
        </p:txBody>
      </p:sp>
      <p:sp>
        <p:nvSpPr>
          <p:cNvPr id="5" name="Titolo 1"/>
          <p:cNvSpPr>
            <a:spLocks noGrp="1"/>
          </p:cNvSpPr>
          <p:nvPr>
            <p:ph type="title"/>
          </p:nvPr>
        </p:nvSpPr>
        <p:spPr>
          <a:xfrm>
            <a:off x="611560" y="282392"/>
            <a:ext cx="7239000" cy="842352"/>
          </a:xfrm>
        </p:spPr>
        <p:txBody>
          <a:bodyPr/>
          <a:lstStyle/>
          <a:p>
            <a:r>
              <a:rPr lang="it-IT" dirty="0" smtClean="0">
                <a:solidFill>
                  <a:srgbClr val="0070C0"/>
                </a:solidFill>
              </a:rPr>
              <a:t>PDP	 …… CHE FARE</a:t>
            </a:r>
            <a:endParaRPr lang="it-IT" dirty="0">
              <a:solidFill>
                <a:srgbClr val="0070C0"/>
              </a:solidFill>
            </a:endParaRPr>
          </a:p>
        </p:txBody>
      </p:sp>
    </p:spTree>
    <p:extLst>
      <p:ext uri="{BB962C8B-B14F-4D97-AF65-F5344CB8AC3E}">
        <p14:creationId xmlns:p14="http://schemas.microsoft.com/office/powerpoint/2010/main" val="630265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solidFill>
            <a:schemeClr val="bg1"/>
          </a:solidFill>
        </p:spPr>
        <p:txBody>
          <a:bodyPr>
            <a:normAutofit lnSpcReduction="10000"/>
          </a:bodyPr>
          <a:lstStyle/>
          <a:p>
            <a:pPr lvl="0">
              <a:buNone/>
            </a:pPr>
            <a:r>
              <a:rPr lang="it-IT" i="1" dirty="0" smtClean="0"/>
              <a:t>Durante le spiegazioni </a:t>
            </a:r>
            <a:r>
              <a:rPr lang="it-IT" dirty="0" smtClean="0"/>
              <a:t>degli insegnanti, ancora una volta la possibilità di seguire tranquillo senza essere impedita dalla sua facilità a farsi distrarre dal contesto. </a:t>
            </a:r>
          </a:p>
          <a:p>
            <a:pPr lvl="0">
              <a:buNone/>
            </a:pPr>
            <a:endParaRPr lang="it-IT" dirty="0" smtClean="0"/>
          </a:p>
          <a:p>
            <a:pPr lvl="0">
              <a:buNone/>
            </a:pPr>
            <a:r>
              <a:rPr lang="it-IT" b="1" dirty="0" smtClean="0">
                <a:solidFill>
                  <a:srgbClr val="0070C0"/>
                </a:solidFill>
              </a:rPr>
              <a:t>IL POSTO IN CUI VIENE POSIZIONATO IL BANCO</a:t>
            </a:r>
          </a:p>
          <a:p>
            <a:pPr lvl="0">
              <a:buNone/>
            </a:pPr>
            <a:r>
              <a:rPr lang="it-IT" dirty="0" smtClean="0"/>
              <a:t>Verrebbe favorita l’attenzione, invece</a:t>
            </a:r>
            <a:r>
              <a:rPr lang="it-IT" b="1" dirty="0" smtClean="0"/>
              <a:t>, se il banco fosse posto in una posizione vicina al docente o vicino alla lavagna</a:t>
            </a:r>
            <a:r>
              <a:rPr lang="it-IT" dirty="0" smtClean="0"/>
              <a:t>. </a:t>
            </a:r>
            <a:endParaRPr lang="it-IT" i="1" dirty="0" smtClean="0"/>
          </a:p>
          <a:p>
            <a:endParaRPr lang="it-IT" dirty="0"/>
          </a:p>
        </p:txBody>
      </p:sp>
      <p:sp>
        <p:nvSpPr>
          <p:cNvPr id="4" name="Segnaposto piè di pagina 3"/>
          <p:cNvSpPr>
            <a:spLocks noGrp="1"/>
          </p:cNvSpPr>
          <p:nvPr>
            <p:ph type="ftr" sz="quarter" idx="11"/>
          </p:nvPr>
        </p:nvSpPr>
        <p:spPr/>
        <p:txBody>
          <a:bodyPr/>
          <a:lstStyle/>
          <a:p>
            <a:r>
              <a:rPr lang="it-IT" smtClean="0"/>
              <a:t>materiale di Roberta Lombardi, coperto da copyright</a:t>
            </a:r>
            <a:endParaRPr lang="it-IT"/>
          </a:p>
        </p:txBody>
      </p:sp>
      <p:sp>
        <p:nvSpPr>
          <p:cNvPr id="5" name="Titolo 1"/>
          <p:cNvSpPr>
            <a:spLocks noGrp="1"/>
          </p:cNvSpPr>
          <p:nvPr>
            <p:ph type="title"/>
          </p:nvPr>
        </p:nvSpPr>
        <p:spPr>
          <a:xfrm>
            <a:off x="611560" y="282392"/>
            <a:ext cx="7239000" cy="842352"/>
          </a:xfrm>
        </p:spPr>
        <p:txBody>
          <a:bodyPr/>
          <a:lstStyle/>
          <a:p>
            <a:r>
              <a:rPr lang="it-IT" dirty="0" smtClean="0">
                <a:solidFill>
                  <a:srgbClr val="0070C0"/>
                </a:solidFill>
              </a:rPr>
              <a:t>PDP	 …… CHE FARE</a:t>
            </a:r>
            <a:endParaRPr lang="it-IT" dirty="0">
              <a:solidFill>
                <a:srgbClr val="0070C0"/>
              </a:solidFill>
            </a:endParaRPr>
          </a:p>
        </p:txBody>
      </p:sp>
    </p:spTree>
    <p:extLst>
      <p:ext uri="{BB962C8B-B14F-4D97-AF65-F5344CB8AC3E}">
        <p14:creationId xmlns:p14="http://schemas.microsoft.com/office/powerpoint/2010/main" val="2722417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67544" y="209963"/>
            <a:ext cx="8496944" cy="6459397"/>
          </a:xfrm>
          <a:prstGeom prst="rect">
            <a:avLst/>
          </a:prstGeom>
          <a:solidFill>
            <a:srgbClr val="FFFFCC"/>
          </a:solidFill>
        </p:spPr>
        <p:txBody>
          <a:bodyPr wrap="square">
            <a:spAutoFit/>
          </a:bodyPr>
          <a:lstStyle/>
          <a:p>
            <a:pPr>
              <a:lnSpc>
                <a:spcPct val="107000"/>
              </a:lnSpc>
              <a:spcAft>
                <a:spcPts val="800"/>
              </a:spcAft>
            </a:pPr>
            <a:r>
              <a:rPr lang="it-IT"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Dinamica motivazionale fra i </a:t>
            </a:r>
            <a:r>
              <a:rPr lang="it-IT" sz="2800" b="1" i="1" u="sng"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sistemi di attaccamento </a:t>
            </a:r>
            <a:r>
              <a:rPr lang="it-IT" sz="2800"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r>
            <a:br>
              <a:rPr lang="it-IT" sz="2800"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it-IT"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e </a:t>
            </a:r>
            <a:r>
              <a:rPr lang="it-IT" sz="2800" b="1" i="1" u="sng" dirty="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sistema di </a:t>
            </a:r>
            <a:r>
              <a:rPr lang="it-IT" sz="2800" b="1" i="1" u="sng"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difesa </a:t>
            </a:r>
          </a:p>
          <a:p>
            <a:pPr>
              <a:lnSpc>
                <a:spcPct val="107000"/>
              </a:lnSpc>
              <a:spcAft>
                <a:spcPts val="800"/>
              </a:spcAft>
            </a:pPr>
            <a:r>
              <a:rPr lang="it-IT" sz="2400" dirty="0">
                <a:latin typeface="Calibri" panose="020F0502020204030204" pitchFamily="34" charset="0"/>
                <a:ea typeface="Calibri" panose="020F0502020204030204" pitchFamily="34" charset="0"/>
                <a:cs typeface="Times New Roman" panose="02020603050405020304" pitchFamily="18" charset="0"/>
              </a:rPr>
              <a:t>• Il sistema di attaccamento (protezione dal pericolo attraverso la vicinanza ad un altro) e il sistema di difesa (protezione dal pericolo attraverso l’attacco o la fuga) funzionano normalmente in sinergia: il sistema di attaccamento inibisce il sistema di </a:t>
            </a:r>
            <a:r>
              <a:rPr lang="it-IT" sz="2400" dirty="0" smtClean="0">
                <a:latin typeface="Calibri" panose="020F0502020204030204" pitchFamily="34" charset="0"/>
                <a:ea typeface="Calibri" panose="020F0502020204030204" pitchFamily="34" charset="0"/>
                <a:cs typeface="Times New Roman" panose="02020603050405020304" pitchFamily="18" charset="0"/>
              </a:rPr>
              <a:t>difesa</a:t>
            </a:r>
          </a:p>
          <a:p>
            <a:pPr>
              <a:lnSpc>
                <a:spcPct val="107000"/>
              </a:lnSpc>
              <a:spcAft>
                <a:spcPts val="800"/>
              </a:spcAft>
            </a:pPr>
            <a:r>
              <a:rPr lang="it-IT" sz="2400" dirty="0" smtClean="0">
                <a:latin typeface="Calibri" panose="020F0502020204030204" pitchFamily="34" charset="0"/>
                <a:ea typeface="Calibri" panose="020F0502020204030204" pitchFamily="34" charset="0"/>
                <a:cs typeface="Times New Roman" panose="02020603050405020304" pitchFamily="18" charset="0"/>
              </a:rPr>
              <a:t> </a:t>
            </a:r>
            <a:r>
              <a:rPr lang="it-IT" sz="2400" b="1" dirty="0">
                <a:latin typeface="Calibri" panose="020F0502020204030204" pitchFamily="34" charset="0"/>
                <a:ea typeface="Calibri" panose="020F0502020204030204" pitchFamily="34" charset="0"/>
                <a:cs typeface="Times New Roman" panose="02020603050405020304" pitchFamily="18" charset="0"/>
              </a:rPr>
              <a:t>Questa sinergia può essere </a:t>
            </a:r>
            <a:r>
              <a:rPr lang="it-IT" sz="2400" b="1" dirty="0" smtClean="0">
                <a:latin typeface="Calibri" panose="020F0502020204030204" pitchFamily="34" charset="0"/>
                <a:ea typeface="Calibri" panose="020F0502020204030204" pitchFamily="34" charset="0"/>
                <a:cs typeface="Times New Roman" panose="02020603050405020304" pitchFamily="18" charset="0"/>
              </a:rPr>
              <a:t>perduta: </a:t>
            </a:r>
            <a:br>
              <a:rPr lang="it-IT" sz="2400" b="1" dirty="0" smtClean="0">
                <a:latin typeface="Calibri" panose="020F0502020204030204" pitchFamily="34" charset="0"/>
                <a:ea typeface="Calibri" panose="020F0502020204030204" pitchFamily="34" charset="0"/>
                <a:cs typeface="Times New Roman" panose="02020603050405020304" pitchFamily="18" charset="0"/>
              </a:rPr>
            </a:br>
            <a:r>
              <a:rPr lang="it-IT" sz="2400" b="1" dirty="0" smtClean="0">
                <a:latin typeface="Calibri" panose="020F0502020204030204" pitchFamily="34" charset="0"/>
                <a:ea typeface="Calibri" panose="020F0502020204030204" pitchFamily="34" charset="0"/>
                <a:cs typeface="Times New Roman" panose="02020603050405020304" pitchFamily="18" charset="0"/>
              </a:rPr>
              <a:t>-- </a:t>
            </a:r>
            <a:r>
              <a:rPr lang="it-IT" sz="2400" dirty="0" smtClean="0">
                <a:latin typeface="Calibri" panose="020F0502020204030204" pitchFamily="34" charset="0"/>
                <a:ea typeface="Calibri" panose="020F0502020204030204" pitchFamily="34" charset="0"/>
                <a:cs typeface="Times New Roman" panose="02020603050405020304" pitchFamily="18" charset="0"/>
              </a:rPr>
              <a:t>come </a:t>
            </a:r>
            <a:r>
              <a:rPr lang="it-IT" sz="2400" dirty="0">
                <a:latin typeface="Calibri" panose="020F0502020204030204" pitchFamily="34" charset="0"/>
                <a:ea typeface="Calibri" panose="020F0502020204030204" pitchFamily="34" charset="0"/>
                <a:cs typeface="Times New Roman" panose="02020603050405020304" pitchFamily="18" charset="0"/>
              </a:rPr>
              <a:t>quando dopo un trauma non c’è risposta alla richiesta di protezione, </a:t>
            </a:r>
            <a:r>
              <a:rPr lang="it-IT" sz="2400" dirty="0" smtClean="0">
                <a:latin typeface="Calibri" panose="020F0502020204030204" pitchFamily="34" charset="0"/>
                <a:ea typeface="Calibri" panose="020F0502020204030204" pitchFamily="34" charset="0"/>
                <a:cs typeface="Times New Roman" panose="02020603050405020304" pitchFamily="18" charset="0"/>
              </a:rPr>
              <a:t>e</a:t>
            </a:r>
            <a:br>
              <a:rPr lang="it-IT" sz="2400" dirty="0" smtClean="0">
                <a:latin typeface="Calibri" panose="020F0502020204030204" pitchFamily="34" charset="0"/>
                <a:ea typeface="Calibri" panose="020F0502020204030204" pitchFamily="34" charset="0"/>
                <a:cs typeface="Times New Roman" panose="02020603050405020304" pitchFamily="18" charset="0"/>
              </a:rPr>
            </a:br>
            <a:r>
              <a:rPr lang="it-IT" sz="2400" dirty="0" smtClean="0">
                <a:latin typeface="Calibri" panose="020F0502020204030204" pitchFamily="34" charset="0"/>
                <a:ea typeface="Calibri" panose="020F0502020204030204" pitchFamily="34" charset="0"/>
                <a:cs typeface="Times New Roman" panose="02020603050405020304" pitchFamily="18" charset="0"/>
              </a:rPr>
              <a:t>--  </a:t>
            </a:r>
            <a:r>
              <a:rPr lang="it-IT" sz="2400" dirty="0">
                <a:latin typeface="Calibri" panose="020F0502020204030204" pitchFamily="34" charset="0"/>
                <a:ea typeface="Calibri" panose="020F0502020204030204" pitchFamily="34" charset="0"/>
                <a:cs typeface="Times New Roman" panose="02020603050405020304" pitchFamily="18" charset="0"/>
              </a:rPr>
              <a:t>quando i due sistemi entrano in conflitto perché è la stessa persona a offrire cura e a minacciare, danneggiare o “contagiare” la paura </a:t>
            </a:r>
            <a:endParaRPr lang="it-IT"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400" dirty="0" smtClean="0">
                <a:latin typeface="Calibri" panose="020F0502020204030204" pitchFamily="34" charset="0"/>
                <a:ea typeface="Calibri" panose="020F0502020204030204" pitchFamily="34" charset="0"/>
                <a:cs typeface="Times New Roman" panose="02020603050405020304" pitchFamily="18" charset="0"/>
              </a:rPr>
              <a:t>Si </a:t>
            </a:r>
            <a:r>
              <a:rPr lang="it-IT" sz="2400" dirty="0">
                <a:latin typeface="Calibri" panose="020F0502020204030204" pitchFamily="34" charset="0"/>
                <a:ea typeface="Calibri" panose="020F0502020204030204" pitchFamily="34" charset="0"/>
                <a:cs typeface="Times New Roman" panose="02020603050405020304" pitchFamily="18" charset="0"/>
              </a:rPr>
              <a:t>crea in tali casi una situazione di </a:t>
            </a:r>
            <a:r>
              <a:rPr lang="it-IT"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paura senza sbocco </a:t>
            </a:r>
            <a:r>
              <a:rPr lang="it-IT" sz="2400" dirty="0">
                <a:latin typeface="Calibri" panose="020F0502020204030204" pitchFamily="34" charset="0"/>
                <a:ea typeface="Calibri" panose="020F0502020204030204" pitchFamily="34" charset="0"/>
                <a:cs typeface="Times New Roman" panose="02020603050405020304" pitchFamily="18" charset="0"/>
              </a:rPr>
              <a:t>(</a:t>
            </a:r>
            <a:r>
              <a:rPr lang="it-IT" sz="2400" dirty="0" err="1">
                <a:latin typeface="Calibri" panose="020F0502020204030204" pitchFamily="34" charset="0"/>
                <a:ea typeface="Calibri" panose="020F0502020204030204" pitchFamily="34" charset="0"/>
                <a:cs typeface="Times New Roman" panose="02020603050405020304" pitchFamily="18" charset="0"/>
              </a:rPr>
              <a:t>fright</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dirty="0" err="1">
                <a:latin typeface="Calibri" panose="020F0502020204030204" pitchFamily="34" charset="0"/>
                <a:ea typeface="Calibri" panose="020F0502020204030204" pitchFamily="34" charset="0"/>
                <a:cs typeface="Times New Roman" panose="02020603050405020304" pitchFamily="18" charset="0"/>
              </a:rPr>
              <a:t>without</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dirty="0" err="1">
                <a:latin typeface="Calibri" panose="020F0502020204030204" pitchFamily="34" charset="0"/>
                <a:ea typeface="Calibri" panose="020F0502020204030204" pitchFamily="34" charset="0"/>
                <a:cs typeface="Times New Roman" panose="02020603050405020304" pitchFamily="18" charset="0"/>
              </a:rPr>
              <a:t>solution</a:t>
            </a:r>
            <a:r>
              <a:rPr lang="it-IT" sz="2400" dirty="0">
                <a:latin typeface="Calibri" panose="020F0502020204030204" pitchFamily="34" charset="0"/>
                <a:ea typeface="Calibri" panose="020F0502020204030204" pitchFamily="34" charset="0"/>
                <a:cs typeface="Times New Roman" panose="02020603050405020304" pitchFamily="18" charset="0"/>
              </a:rPr>
              <a:t>), tipica della disorganizzazione dell’attaccamento (DA)</a:t>
            </a:r>
          </a:p>
        </p:txBody>
      </p:sp>
    </p:spTree>
    <p:extLst>
      <p:ext uri="{BB962C8B-B14F-4D97-AF65-F5344CB8AC3E}">
        <p14:creationId xmlns:p14="http://schemas.microsoft.com/office/powerpoint/2010/main" val="523077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82133" y="1700808"/>
            <a:ext cx="7704667" cy="4299008"/>
          </a:xfrm>
        </p:spPr>
        <p:txBody>
          <a:bodyPr/>
          <a:lstStyle/>
          <a:p>
            <a:pPr marL="0" indent="0">
              <a:buNone/>
            </a:pPr>
            <a:r>
              <a:rPr lang="it-IT" dirty="0"/>
              <a:t>“I pazienti traumatizzati </a:t>
            </a:r>
            <a:r>
              <a:rPr lang="it-IT" b="1" u="sng" dirty="0"/>
              <a:t>continuano l’azione, </a:t>
            </a:r>
            <a:r>
              <a:rPr lang="it-IT" dirty="0"/>
              <a:t>o piuttosto il tentativo di azione, </a:t>
            </a:r>
            <a:r>
              <a:rPr lang="it-IT" b="1" u="sng" dirty="0"/>
              <a:t>che era cominciato quando accadde il fatto</a:t>
            </a:r>
            <a:r>
              <a:rPr lang="it-IT" dirty="0"/>
              <a:t>, e si esauriscono in questo eterno ricominciare” (Janet) </a:t>
            </a:r>
            <a:endParaRPr lang="it-IT" dirty="0" smtClean="0"/>
          </a:p>
          <a:p>
            <a:pPr marL="0" indent="0">
              <a:buNone/>
            </a:pPr>
            <a:endParaRPr lang="it-IT" dirty="0"/>
          </a:p>
          <a:p>
            <a:pPr marL="0" indent="0">
              <a:buNone/>
            </a:pPr>
            <a:r>
              <a:rPr lang="it-IT" dirty="0" smtClean="0"/>
              <a:t>• </a:t>
            </a:r>
            <a:r>
              <a:rPr lang="it-IT" dirty="0"/>
              <a:t>Il paziente traumatizzato rimane </a:t>
            </a:r>
            <a:r>
              <a:rPr lang="it-IT" b="1" i="1" dirty="0"/>
              <a:t>bloccato</a:t>
            </a:r>
            <a:r>
              <a:rPr lang="it-IT" dirty="0"/>
              <a:t> in quelle particolari </a:t>
            </a:r>
            <a:r>
              <a:rPr lang="it-IT" b="1" i="1" dirty="0"/>
              <a:t>azioni di difesa </a:t>
            </a:r>
            <a:r>
              <a:rPr lang="it-IT" dirty="0"/>
              <a:t>che erano state messe in atto al momento del trauma e che vengono rievocate da stimoli che ricordano il trauma</a:t>
            </a:r>
          </a:p>
          <a:p>
            <a:pPr marL="0" indent="0">
              <a:buNone/>
            </a:pPr>
            <a:endParaRPr lang="it-IT" dirty="0"/>
          </a:p>
        </p:txBody>
      </p:sp>
      <p:sp>
        <p:nvSpPr>
          <p:cNvPr id="4" name="CasellaDiTesto 3"/>
          <p:cNvSpPr txBox="1"/>
          <p:nvPr/>
        </p:nvSpPr>
        <p:spPr>
          <a:xfrm>
            <a:off x="1835696" y="476672"/>
            <a:ext cx="6480720" cy="646331"/>
          </a:xfrm>
          <a:prstGeom prst="rect">
            <a:avLst/>
          </a:prstGeom>
          <a:noFill/>
        </p:spPr>
        <p:txBody>
          <a:bodyPr wrap="square" rtlCol="0">
            <a:spAutoFit/>
          </a:bodyPr>
          <a:lstStyle/>
          <a:p>
            <a:pPr algn="ctr"/>
            <a:r>
              <a:rPr lang="it-IT" sz="3600" b="1" dirty="0" smtClean="0"/>
              <a:t>Bloccati in azioni di difesa</a:t>
            </a:r>
            <a:endParaRPr lang="it-IT" sz="3600" b="1" dirty="0"/>
          </a:p>
        </p:txBody>
      </p:sp>
    </p:spTree>
    <p:extLst>
      <p:ext uri="{BB962C8B-B14F-4D97-AF65-F5344CB8AC3E}">
        <p14:creationId xmlns:p14="http://schemas.microsoft.com/office/powerpoint/2010/main" val="36053518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b="1" dirty="0"/>
              <a:t>Il </a:t>
            </a:r>
            <a:r>
              <a:rPr lang="it-IT" b="1" dirty="0">
                <a:solidFill>
                  <a:srgbClr val="FF0000"/>
                </a:solidFill>
              </a:rPr>
              <a:t>Trauma</a:t>
            </a:r>
            <a:r>
              <a:rPr lang="it-IT" b="1" dirty="0"/>
              <a:t> è un ricordo non elaborato</a:t>
            </a:r>
            <a:br>
              <a:rPr lang="it-IT" b="1" dirty="0"/>
            </a:br>
            <a:endParaRPr lang="it-IT" b="1" dirty="0"/>
          </a:p>
        </p:txBody>
      </p:sp>
      <p:sp>
        <p:nvSpPr>
          <p:cNvPr id="3" name="Segnaposto contenuto 2"/>
          <p:cNvSpPr>
            <a:spLocks noGrp="1"/>
          </p:cNvSpPr>
          <p:nvPr>
            <p:ph idx="1"/>
          </p:nvPr>
        </p:nvSpPr>
        <p:spPr/>
        <p:txBody>
          <a:bodyPr/>
          <a:lstStyle/>
          <a:p>
            <a:r>
              <a:rPr lang="it-IT" dirty="0" smtClean="0"/>
              <a:t>I </a:t>
            </a:r>
            <a:r>
              <a:rPr lang="it-IT" dirty="0"/>
              <a:t>ricordi non elaborati sono immagazzinati isolatamente e contengono le emozioni, i pensieri, le sensazioni e le risposte comportamentali codificati al momento dell’evento.” </a:t>
            </a:r>
            <a:r>
              <a:rPr lang="it-IT" dirty="0" err="1"/>
              <a:t>Francine</a:t>
            </a:r>
            <a:r>
              <a:rPr lang="it-IT" dirty="0"/>
              <a:t> </a:t>
            </a:r>
            <a:r>
              <a:rPr lang="it-IT" dirty="0" err="1"/>
              <a:t>Shapiro</a:t>
            </a:r>
            <a:r>
              <a:rPr lang="it-IT" dirty="0"/>
              <a:t> (2009)</a:t>
            </a:r>
          </a:p>
          <a:p>
            <a:r>
              <a:rPr lang="it-IT" dirty="0"/>
              <a:t>A distanza di anni la persona vittima dell’evento traumatico si ricorderà </a:t>
            </a:r>
            <a:r>
              <a:rPr lang="it-IT" b="1" i="1" dirty="0"/>
              <a:t>come se fosse avvenuto ieri</a:t>
            </a:r>
            <a:r>
              <a:rPr lang="it-IT" dirty="0"/>
              <a:t> l’episodio, vivendone a pieno le emozioni violente ed assumendo il comportamento di </a:t>
            </a:r>
            <a:r>
              <a:rPr lang="it-IT" dirty="0" smtClean="0"/>
              <a:t>allora</a:t>
            </a:r>
            <a:endParaRPr lang="it-IT" dirty="0"/>
          </a:p>
        </p:txBody>
      </p:sp>
    </p:spTree>
    <p:extLst>
      <p:ext uri="{BB962C8B-B14F-4D97-AF65-F5344CB8AC3E}">
        <p14:creationId xmlns:p14="http://schemas.microsoft.com/office/powerpoint/2010/main" val="38866919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27584" y="1772816"/>
            <a:ext cx="7704667" cy="4896544"/>
          </a:xfrm>
          <a:solidFill>
            <a:schemeClr val="bg1"/>
          </a:solidFill>
        </p:spPr>
        <p:txBody>
          <a:bodyPr>
            <a:normAutofit fontScale="47500" lnSpcReduction="20000"/>
          </a:bodyPr>
          <a:lstStyle/>
          <a:p>
            <a:pPr marL="0" indent="0">
              <a:lnSpc>
                <a:spcPct val="120000"/>
              </a:lnSpc>
              <a:buNone/>
            </a:pPr>
            <a:r>
              <a:rPr lang="it-IT" dirty="0"/>
              <a:t>Fino a poco tempo fa, si pensava che i ricordi a forte contenuto emotivo rimanessero come entità fisse nella mente, “solidi come montagne”. Ormai questa prospettiva non è più valida: in realtà rimangano malleabili per sempre, soggetti all’influenza di eventi futuri (</a:t>
            </a:r>
            <a:r>
              <a:rPr lang="it-IT" dirty="0" err="1"/>
              <a:t>Nader</a:t>
            </a:r>
            <a:r>
              <a:rPr lang="it-IT" dirty="0"/>
              <a:t> &amp; </a:t>
            </a:r>
            <a:r>
              <a:rPr lang="it-IT" dirty="0" err="1"/>
              <a:t>Hardt</a:t>
            </a:r>
            <a:r>
              <a:rPr lang="it-IT" dirty="0"/>
              <a:t>, 2009).</a:t>
            </a:r>
          </a:p>
          <a:p>
            <a:pPr marL="0" indent="0">
              <a:lnSpc>
                <a:spcPct val="120000"/>
              </a:lnSpc>
              <a:buNone/>
            </a:pPr>
            <a:r>
              <a:rPr lang="it-IT" dirty="0"/>
              <a:t> </a:t>
            </a:r>
          </a:p>
          <a:p>
            <a:pPr marL="0" indent="0">
              <a:lnSpc>
                <a:spcPct val="120000"/>
              </a:lnSpc>
              <a:buNone/>
            </a:pPr>
            <a:r>
              <a:rPr lang="it-IT" dirty="0"/>
              <a:t>Scopo del trattamento delle memorie traumatiche </a:t>
            </a:r>
            <a:r>
              <a:rPr lang="it-IT" dirty="0" err="1"/>
              <a:t>e’</a:t>
            </a:r>
            <a:r>
              <a:rPr lang="it-IT" dirty="0"/>
              <a:t>.. </a:t>
            </a:r>
            <a:endParaRPr lang="it-IT" dirty="0" smtClean="0"/>
          </a:p>
          <a:p>
            <a:pPr marL="0" indent="0">
              <a:lnSpc>
                <a:spcPct val="120000"/>
              </a:lnSpc>
              <a:buNone/>
            </a:pPr>
            <a:r>
              <a:rPr lang="it-IT" dirty="0" smtClean="0"/>
              <a:t> </a:t>
            </a:r>
            <a:r>
              <a:rPr lang="it-IT" dirty="0"/>
              <a:t>… la ricostruzione dell’interezza dell’evento vissuto associando e integrando le componenti frammentate : emotiva, sensoriale, cinestesica, motoria, cognitiva e permetterne l’integrazione nella narrazione autobiografica… Liotti , Farina, 2011.</a:t>
            </a:r>
          </a:p>
          <a:p>
            <a:pPr marL="0" indent="0">
              <a:lnSpc>
                <a:spcPct val="120000"/>
              </a:lnSpc>
              <a:buNone/>
            </a:pPr>
            <a:r>
              <a:rPr lang="it-IT" dirty="0"/>
              <a:t> </a:t>
            </a:r>
          </a:p>
          <a:p>
            <a:pPr marL="0" indent="0">
              <a:lnSpc>
                <a:spcPct val="120000"/>
              </a:lnSpc>
              <a:buNone/>
            </a:pPr>
            <a:r>
              <a:rPr lang="it-IT" dirty="0"/>
              <a:t>Si rivolge all’elaborazione </a:t>
            </a:r>
            <a:r>
              <a:rPr lang="it-IT" dirty="0" err="1"/>
              <a:t>sensomotoria</a:t>
            </a:r>
            <a:r>
              <a:rPr lang="it-IT" dirty="0"/>
              <a:t> o corporea che a sua volta facilita il funzionamento dei livelli superiori di elaborazione </a:t>
            </a:r>
            <a:r>
              <a:rPr lang="it-IT" dirty="0" smtClean="0"/>
              <a:t>•</a:t>
            </a:r>
          </a:p>
          <a:p>
            <a:pPr marL="0" indent="0">
              <a:lnSpc>
                <a:spcPct val="120000"/>
              </a:lnSpc>
              <a:buNone/>
            </a:pPr>
            <a:r>
              <a:rPr lang="it-IT" dirty="0" smtClean="0"/>
              <a:t> </a:t>
            </a:r>
            <a:r>
              <a:rPr lang="it-IT" dirty="0"/>
              <a:t>Usa il corpo per modulare le emozioni e l’esperienza </a:t>
            </a:r>
            <a:r>
              <a:rPr lang="it-IT" dirty="0" err="1"/>
              <a:t>sensomotoria</a:t>
            </a:r>
            <a:r>
              <a:rPr lang="it-IT" dirty="0"/>
              <a:t> </a:t>
            </a:r>
            <a:endParaRPr lang="it-IT" dirty="0" smtClean="0"/>
          </a:p>
          <a:p>
            <a:pPr marL="0" indent="0" algn="r">
              <a:lnSpc>
                <a:spcPct val="120000"/>
              </a:lnSpc>
              <a:buNone/>
            </a:pPr>
            <a:endParaRPr lang="it-IT" b="1" u="sng" dirty="0"/>
          </a:p>
          <a:p>
            <a:pPr marL="0" indent="0" algn="r">
              <a:lnSpc>
                <a:spcPct val="120000"/>
              </a:lnSpc>
              <a:buNone/>
            </a:pPr>
            <a:r>
              <a:rPr lang="it-IT" b="1" u="sng" dirty="0" smtClean="0"/>
              <a:t>• </a:t>
            </a:r>
            <a:r>
              <a:rPr lang="it-IT" b="1" u="sng" dirty="0"/>
              <a:t>Il punto di accesso è il corpo</a:t>
            </a:r>
          </a:p>
        </p:txBody>
      </p:sp>
      <p:sp>
        <p:nvSpPr>
          <p:cNvPr id="2" name="CasellaDiTesto 1"/>
          <p:cNvSpPr txBox="1"/>
          <p:nvPr/>
        </p:nvSpPr>
        <p:spPr>
          <a:xfrm>
            <a:off x="1547665" y="548680"/>
            <a:ext cx="7272618" cy="523220"/>
          </a:xfrm>
          <a:prstGeom prst="rect">
            <a:avLst/>
          </a:prstGeom>
          <a:noFill/>
        </p:spPr>
        <p:txBody>
          <a:bodyPr wrap="square" rtlCol="0">
            <a:spAutoFit/>
          </a:bodyPr>
          <a:lstStyle/>
          <a:p>
            <a:r>
              <a:rPr lang="it-IT" sz="2800" dirty="0" smtClean="0"/>
              <a:t>Un grumo doloroso, ma che si può trasformare</a:t>
            </a:r>
            <a:endParaRPr lang="it-IT" sz="2800" dirty="0"/>
          </a:p>
        </p:txBody>
      </p:sp>
    </p:spTree>
    <p:extLst>
      <p:ext uri="{BB962C8B-B14F-4D97-AF65-F5344CB8AC3E}">
        <p14:creationId xmlns:p14="http://schemas.microsoft.com/office/powerpoint/2010/main" val="28169080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Si crede al </a:t>
            </a:r>
            <a:r>
              <a:rPr lang="it-IT" b="1" i="1" dirty="0" smtClean="0"/>
              <a:t>corpo</a:t>
            </a:r>
            <a:endParaRPr lang="it-IT" b="1" i="1" dirty="0"/>
          </a:p>
        </p:txBody>
      </p:sp>
      <p:sp>
        <p:nvSpPr>
          <p:cNvPr id="3" name="Segnaposto contenuto 2"/>
          <p:cNvSpPr>
            <a:spLocks noGrp="1"/>
          </p:cNvSpPr>
          <p:nvPr>
            <p:ph idx="1"/>
          </p:nvPr>
        </p:nvSpPr>
        <p:spPr/>
        <p:txBody>
          <a:bodyPr/>
          <a:lstStyle/>
          <a:p>
            <a:r>
              <a:rPr lang="it-IT" dirty="0"/>
              <a:t>Nella contraddizione tra esperienza somatica ed esperienza cognitiva (“ora è al sicuro”), il </a:t>
            </a:r>
            <a:r>
              <a:rPr lang="it-IT" dirty="0" smtClean="0"/>
              <a:t>traumatizzato </a:t>
            </a:r>
            <a:r>
              <a:rPr lang="it-IT" dirty="0"/>
              <a:t>“crede” ai dati somatici, anche se prende atto della verità della propria sicurezza nel qui e ora </a:t>
            </a:r>
            <a:endParaRPr lang="it-IT" dirty="0" smtClean="0"/>
          </a:p>
          <a:p>
            <a:endParaRPr lang="it-IT" dirty="0"/>
          </a:p>
          <a:p>
            <a:r>
              <a:rPr lang="it-IT" dirty="0" smtClean="0"/>
              <a:t>• </a:t>
            </a:r>
            <a:r>
              <a:rPr lang="it-IT" dirty="0"/>
              <a:t>Condizionamento top-down: una volta fissate, queste condizioni influenzano l’esperienza di sé, delle relazioni e dei contesti</a:t>
            </a:r>
          </a:p>
        </p:txBody>
      </p:sp>
    </p:spTree>
    <p:extLst>
      <p:ext uri="{BB962C8B-B14F-4D97-AF65-F5344CB8AC3E}">
        <p14:creationId xmlns:p14="http://schemas.microsoft.com/office/powerpoint/2010/main" val="4807953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404664"/>
            <a:ext cx="8496943" cy="1754326"/>
          </a:xfrm>
          <a:prstGeom prst="rect">
            <a:avLst/>
          </a:prstGeom>
        </p:spPr>
        <p:txBody>
          <a:bodyPr wrap="square">
            <a:spAutoFit/>
          </a:bodyPr>
          <a:lstStyle/>
          <a:p>
            <a:pPr algn="ctr"/>
            <a:r>
              <a:rPr lang="it-IT" sz="3600" dirty="0">
                <a:latin typeface="Times New Roman" panose="02020603050405020304" pitchFamily="18" charset="0"/>
              </a:rPr>
              <a:t>se un neonato o</a:t>
            </a:r>
          </a:p>
          <a:p>
            <a:pPr algn="ctr"/>
            <a:r>
              <a:rPr lang="it-IT" sz="3600" dirty="0">
                <a:latin typeface="Times New Roman" panose="02020603050405020304" pitchFamily="18" charset="0"/>
              </a:rPr>
              <a:t>un bambino sono esposti a </a:t>
            </a:r>
            <a:r>
              <a:rPr lang="it-IT" sz="3600" b="1" dirty="0">
                <a:latin typeface="Times New Roman" panose="02020603050405020304" pitchFamily="18" charset="0"/>
              </a:rPr>
              <a:t>pericoli imprevedibili e incontrollabili</a:t>
            </a:r>
            <a:endParaRPr lang="it-IT" sz="3600" b="1" dirty="0"/>
          </a:p>
        </p:txBody>
      </p:sp>
      <p:sp>
        <p:nvSpPr>
          <p:cNvPr id="3" name="Rettangolo 2"/>
          <p:cNvSpPr/>
          <p:nvPr/>
        </p:nvSpPr>
        <p:spPr>
          <a:xfrm>
            <a:off x="590830" y="2780928"/>
            <a:ext cx="8208911" cy="3046988"/>
          </a:xfrm>
          <a:prstGeom prst="rect">
            <a:avLst/>
          </a:prstGeom>
        </p:spPr>
        <p:txBody>
          <a:bodyPr wrap="square">
            <a:spAutoFit/>
          </a:bodyPr>
          <a:lstStyle/>
          <a:p>
            <a:pPr algn="ctr"/>
            <a:r>
              <a:rPr lang="it-IT" sz="2400" dirty="0">
                <a:latin typeface="Times New Roman" panose="02020603050405020304" pitchFamily="18" charset="0"/>
              </a:rPr>
              <a:t>in questi casi il corpo del</a:t>
            </a:r>
          </a:p>
          <a:p>
            <a:pPr algn="ctr"/>
            <a:r>
              <a:rPr lang="it-IT" sz="2400" dirty="0">
                <a:latin typeface="Times New Roman" panose="02020603050405020304" pitchFamily="18" charset="0"/>
              </a:rPr>
              <a:t>bambino deve </a:t>
            </a:r>
            <a:r>
              <a:rPr lang="it-IT" sz="2400" b="1" dirty="0">
                <a:latin typeface="Times New Roman" panose="02020603050405020304" pitchFamily="18" charset="0"/>
              </a:rPr>
              <a:t>destinare alla sopravvivenza </a:t>
            </a:r>
            <a:endParaRPr lang="it-IT" sz="2400" b="1" dirty="0" smtClean="0">
              <a:latin typeface="Times New Roman" panose="02020603050405020304" pitchFamily="18" charset="0"/>
            </a:endParaRPr>
          </a:p>
          <a:p>
            <a:pPr algn="ctr"/>
            <a:r>
              <a:rPr lang="it-IT" sz="2400" b="1" dirty="0" smtClean="0">
                <a:latin typeface="Times New Roman" panose="02020603050405020304" pitchFamily="18" charset="0"/>
              </a:rPr>
              <a:t>risorse</a:t>
            </a:r>
            <a:r>
              <a:rPr lang="it-IT" sz="2400" dirty="0" smtClean="0">
                <a:latin typeface="Times New Roman" panose="02020603050405020304" pitchFamily="18" charset="0"/>
              </a:rPr>
              <a:t> </a:t>
            </a:r>
            <a:r>
              <a:rPr lang="it-IT" sz="2400" dirty="0">
                <a:latin typeface="Times New Roman" panose="02020603050405020304" pitchFamily="18" charset="0"/>
              </a:rPr>
              <a:t>normalmente impegnate per la crescita e </a:t>
            </a:r>
            <a:r>
              <a:rPr lang="it-IT" sz="2400" dirty="0" smtClean="0">
                <a:latin typeface="Times New Roman" panose="02020603050405020304" pitchFamily="18" charset="0"/>
              </a:rPr>
              <a:t>lo sviluppo</a:t>
            </a:r>
          </a:p>
          <a:p>
            <a:pPr algn="ctr"/>
            <a:endParaRPr lang="it-IT" sz="2400" dirty="0">
              <a:latin typeface="Times New Roman" panose="02020603050405020304" pitchFamily="18" charset="0"/>
            </a:endParaRPr>
          </a:p>
          <a:p>
            <a:r>
              <a:rPr lang="it-IT" sz="2400" dirty="0"/>
              <a:t>Il pericolo maggiore per un neonato o un bambino,</a:t>
            </a:r>
          </a:p>
          <a:p>
            <a:r>
              <a:rPr lang="it-IT" sz="2400" dirty="0"/>
              <a:t>imprevedibile e incontrollabile, è l’assenza di un care </a:t>
            </a:r>
            <a:r>
              <a:rPr lang="it-IT" sz="2400" dirty="0" err="1"/>
              <a:t>giver</a:t>
            </a:r>
            <a:r>
              <a:rPr lang="it-IT" sz="2400" dirty="0"/>
              <a:t> che prontamente e </a:t>
            </a:r>
            <a:r>
              <a:rPr lang="it-IT" sz="2400" dirty="0" err="1"/>
              <a:t>responsivamente</a:t>
            </a:r>
            <a:r>
              <a:rPr lang="it-IT" sz="2400" dirty="0"/>
              <a:t> </a:t>
            </a:r>
            <a:r>
              <a:rPr lang="it-IT" sz="2400" dirty="0" smtClean="0"/>
              <a:t>lo protegge </a:t>
            </a:r>
            <a:r>
              <a:rPr lang="it-IT" sz="2400" dirty="0"/>
              <a:t>e si prende cura di lui/lei (Cicchetti e Lynch 1995)</a:t>
            </a:r>
          </a:p>
        </p:txBody>
      </p:sp>
    </p:spTree>
    <p:extLst>
      <p:ext uri="{BB962C8B-B14F-4D97-AF65-F5344CB8AC3E}">
        <p14:creationId xmlns:p14="http://schemas.microsoft.com/office/powerpoint/2010/main" val="240337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
          </p:nvPr>
        </p:nvSpPr>
        <p:spPr>
          <a:xfrm>
            <a:off x="1928794" y="195444"/>
            <a:ext cx="7072362" cy="3590746"/>
          </a:xfrm>
          <a:solidFill>
            <a:srgbClr val="FFFFCC"/>
          </a:solidFill>
        </p:spPr>
        <p:txBody>
          <a:bodyPr>
            <a:normAutofit fontScale="92500" lnSpcReduction="10000"/>
          </a:bodyPr>
          <a:lstStyle/>
          <a:p>
            <a:pPr algn="r">
              <a:buNone/>
            </a:pPr>
            <a:r>
              <a:rPr lang="it-IT" dirty="0" smtClean="0">
                <a:solidFill>
                  <a:schemeClr val="tx1"/>
                </a:solidFill>
              </a:rPr>
              <a:t>residuo di esperienze appartenenti ai </a:t>
            </a:r>
            <a:r>
              <a:rPr lang="it-IT" b="1" dirty="0" smtClean="0">
                <a:solidFill>
                  <a:schemeClr val="tx1"/>
                </a:solidFill>
              </a:rPr>
              <a:t>primi periodi </a:t>
            </a:r>
            <a:r>
              <a:rPr lang="it-IT" dirty="0" smtClean="0">
                <a:solidFill>
                  <a:schemeClr val="tx1"/>
                </a:solidFill>
              </a:rPr>
              <a:t>della loro vita </a:t>
            </a:r>
            <a:r>
              <a:rPr lang="it-IT" b="1" dirty="0" smtClean="0">
                <a:solidFill>
                  <a:schemeClr val="tx1"/>
                </a:solidFill>
              </a:rPr>
              <a:t>ancora </a:t>
            </a:r>
            <a:r>
              <a:rPr lang="it-IT" b="1" i="1" dirty="0" smtClean="0">
                <a:solidFill>
                  <a:schemeClr val="tx1"/>
                </a:solidFill>
              </a:rPr>
              <a:t>non pensabili</a:t>
            </a:r>
            <a:r>
              <a:rPr lang="it-IT" i="1" dirty="0" smtClean="0">
                <a:solidFill>
                  <a:schemeClr val="tx1"/>
                </a:solidFill>
              </a:rPr>
              <a:t>.</a:t>
            </a:r>
          </a:p>
          <a:p>
            <a:pPr algn="r"/>
            <a:endParaRPr lang="it-IT" dirty="0" smtClean="0">
              <a:solidFill>
                <a:schemeClr val="tx1"/>
              </a:solidFill>
            </a:endParaRPr>
          </a:p>
          <a:p>
            <a:pPr algn="r">
              <a:buNone/>
            </a:pPr>
            <a:r>
              <a:rPr lang="it-IT" dirty="0" smtClean="0">
                <a:solidFill>
                  <a:schemeClr val="tx1"/>
                </a:solidFill>
              </a:rPr>
              <a:t>Avvenimenti traumatici subiti, dunque, sui quali questi bambini non hanno potuto </a:t>
            </a:r>
            <a:r>
              <a:rPr lang="it-IT" b="1" u="sng" dirty="0" smtClean="0">
                <a:solidFill>
                  <a:schemeClr val="tx1"/>
                </a:solidFill>
              </a:rPr>
              <a:t>pensare su</a:t>
            </a:r>
            <a:r>
              <a:rPr lang="it-IT" b="1" dirty="0" smtClean="0">
                <a:solidFill>
                  <a:schemeClr val="tx1"/>
                </a:solidFill>
              </a:rPr>
              <a:t>, </a:t>
            </a:r>
            <a:r>
              <a:rPr lang="it-IT" dirty="0" smtClean="0">
                <a:solidFill>
                  <a:schemeClr val="tx1"/>
                </a:solidFill>
              </a:rPr>
              <a:t>non hanno potuto fare quel </a:t>
            </a:r>
            <a:r>
              <a:rPr lang="it-IT" b="1" u="sng" dirty="0" smtClean="0">
                <a:solidFill>
                  <a:schemeClr val="tx1"/>
                </a:solidFill>
              </a:rPr>
              <a:t>processo di attribuzione di significato</a:t>
            </a:r>
            <a:r>
              <a:rPr lang="it-IT" dirty="0" smtClean="0">
                <a:solidFill>
                  <a:schemeClr val="tx1"/>
                </a:solidFill>
              </a:rPr>
              <a:t>, che sta alla base del comprendere e dell’apprendere.</a:t>
            </a:r>
            <a:endParaRPr lang="it-IT" dirty="0">
              <a:solidFill>
                <a:schemeClr val="tx1"/>
              </a:solidFill>
            </a:endParaRPr>
          </a:p>
        </p:txBody>
      </p:sp>
      <p:sp>
        <p:nvSpPr>
          <p:cNvPr id="5" name="Rettangolo 4"/>
          <p:cNvSpPr/>
          <p:nvPr/>
        </p:nvSpPr>
        <p:spPr>
          <a:xfrm>
            <a:off x="285720" y="4000504"/>
            <a:ext cx="8572560" cy="2677656"/>
          </a:xfrm>
          <a:prstGeom prst="rect">
            <a:avLst/>
          </a:prstGeom>
          <a:solidFill>
            <a:srgbClr val="FFFFCC"/>
          </a:solidFill>
          <a:ln w="57150">
            <a:solidFill>
              <a:schemeClr val="accent1"/>
            </a:solidFill>
          </a:ln>
        </p:spPr>
        <p:txBody>
          <a:bodyPr wrap="square">
            <a:spAutoFit/>
          </a:bodyPr>
          <a:lstStyle/>
          <a:p>
            <a:pPr algn="ctr"/>
            <a:r>
              <a:rPr lang="it-IT" sz="2800" b="1" dirty="0" smtClean="0">
                <a:solidFill>
                  <a:srgbClr val="FF0000"/>
                </a:solidFill>
              </a:rPr>
              <a:t>Diverso dal Trauma acuto </a:t>
            </a:r>
          </a:p>
          <a:p>
            <a:r>
              <a:rPr lang="it-IT" sz="2000" dirty="0" smtClean="0"/>
              <a:t>il soggetto si comporta nei confronti dell’esperienza traumatica come nei confronti di un corpo estraneo da espellere attraverso l’equivalente di una florida reazione infiammatoria. </a:t>
            </a:r>
          </a:p>
          <a:p>
            <a:endParaRPr lang="it-IT" sz="2000" dirty="0" smtClean="0"/>
          </a:p>
          <a:p>
            <a:r>
              <a:rPr lang="it-IT" sz="2000" dirty="0" smtClean="0"/>
              <a:t>C'è la tendenza a ritornare sul ricordo, di solito completo, dettagliato e ben impresso, per tentare un rimaneggiamento retrospettivo e una rivalutazione cognitiva. </a:t>
            </a:r>
          </a:p>
        </p:txBody>
      </p:sp>
      <p:sp>
        <p:nvSpPr>
          <p:cNvPr id="3" name="Titolo 2"/>
          <p:cNvSpPr>
            <a:spLocks noGrp="1"/>
          </p:cNvSpPr>
          <p:nvPr>
            <p:ph type="title"/>
          </p:nvPr>
        </p:nvSpPr>
        <p:spPr>
          <a:xfrm>
            <a:off x="122926" y="627492"/>
            <a:ext cx="2144818" cy="3017532"/>
          </a:xfrm>
          <a:solidFill>
            <a:srgbClr val="FFFFCC"/>
          </a:solidFill>
          <a:ln w="57150">
            <a:solidFill>
              <a:schemeClr val="accent1"/>
            </a:solidFill>
          </a:ln>
        </p:spPr>
        <p:txBody>
          <a:bodyPr>
            <a:normAutofit fontScale="90000"/>
          </a:bodyPr>
          <a:lstStyle/>
          <a:p>
            <a:pPr algn="ctr"/>
            <a:r>
              <a:rPr lang="it-IT" b="1" dirty="0" smtClean="0">
                <a:solidFill>
                  <a:srgbClr val="FF0000"/>
                </a:solidFill>
              </a:rPr>
              <a:t>Trauma con la   </a:t>
            </a:r>
            <a:r>
              <a:rPr lang="it-IT" b="1" dirty="0" smtClean="0">
                <a:solidFill>
                  <a:srgbClr val="FF0000"/>
                </a:solidFill>
                <a:latin typeface="Lucida Calligraphy" pitchFamily="66" charset="0"/>
              </a:rPr>
              <a:t>t   </a:t>
            </a:r>
            <a:r>
              <a:rPr lang="it-IT" b="1" dirty="0" smtClean="0">
                <a:solidFill>
                  <a:srgbClr val="FF0000"/>
                </a:solidFill>
              </a:rPr>
              <a:t>piccola</a:t>
            </a:r>
            <a:br>
              <a:rPr lang="it-IT" b="1" dirty="0" smtClean="0">
                <a:solidFill>
                  <a:srgbClr val="FF0000"/>
                </a:solidFill>
              </a:rPr>
            </a:br>
            <a:endParaRPr lang="it-IT" b="1" dirty="0">
              <a:solidFill>
                <a:srgbClr val="FF0000"/>
              </a:solidFill>
            </a:endParaRPr>
          </a:p>
        </p:txBody>
      </p:sp>
    </p:spTree>
    <p:extLst>
      <p:ext uri="{BB962C8B-B14F-4D97-AF65-F5344CB8AC3E}">
        <p14:creationId xmlns:p14="http://schemas.microsoft.com/office/powerpoint/2010/main" val="87301106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82133" y="1484784"/>
            <a:ext cx="7704667" cy="4515032"/>
          </a:xfrm>
        </p:spPr>
        <p:txBody>
          <a:bodyPr>
            <a:normAutofit/>
          </a:bodyPr>
          <a:lstStyle/>
          <a:p>
            <a:pPr marL="0" indent="0" algn="r">
              <a:buNone/>
            </a:pPr>
            <a:r>
              <a:rPr lang="it-IT" dirty="0"/>
              <a:t>Come frammenti dispersi nello spazio della memoria, i </a:t>
            </a:r>
            <a:r>
              <a:rPr lang="it-IT" b="1" dirty="0"/>
              <a:t>pensieri bui del bambino </a:t>
            </a:r>
            <a:r>
              <a:rPr lang="it-IT" dirty="0"/>
              <a:t>si diffondono in una </a:t>
            </a:r>
            <a:r>
              <a:rPr lang="it-IT" b="1" dirty="0" err="1"/>
              <a:t>sensorialità</a:t>
            </a:r>
            <a:r>
              <a:rPr lang="it-IT" dirty="0"/>
              <a:t> scomposta che urta contro il suo corpo come fa la mosca quando, smarrita, sbatte continuamente contro il </a:t>
            </a:r>
            <a:r>
              <a:rPr lang="it-IT" dirty="0" smtClean="0"/>
              <a:t>vetro</a:t>
            </a:r>
          </a:p>
          <a:p>
            <a:pPr marL="0" indent="0" algn="r">
              <a:buNone/>
            </a:pPr>
            <a:endParaRPr lang="it-IT" dirty="0"/>
          </a:p>
          <a:p>
            <a:pPr marL="0" indent="0" algn="r">
              <a:buNone/>
            </a:pPr>
            <a:r>
              <a:rPr lang="it-IT" sz="1600" dirty="0"/>
              <a:t>Tratto da ”</a:t>
            </a:r>
            <a:r>
              <a:rPr lang="it-IT" sz="1600" i="1" dirty="0"/>
              <a:t>sai...io ho i pensieri dolorosi... il dolore del bambino adottivo e l’arte della scatola</a:t>
            </a:r>
            <a:r>
              <a:rPr lang="it-IT" sz="1600" dirty="0"/>
              <a:t>”,  a cura di Lorena </a:t>
            </a:r>
            <a:r>
              <a:rPr lang="it-IT" sz="1600" dirty="0" err="1"/>
              <a:t>Fornasir</a:t>
            </a:r>
            <a:r>
              <a:rPr lang="it-IT" sz="1600" dirty="0"/>
              <a:t>, http://www.ilnoce.it/PDF/Pubblicazioni/sai_ho_pensieri_dolorosi_pdf.pdf</a:t>
            </a:r>
          </a:p>
          <a:p>
            <a:pPr marL="0" indent="0" algn="r">
              <a:buNone/>
            </a:pPr>
            <a:endParaRPr lang="it-IT" dirty="0"/>
          </a:p>
        </p:txBody>
      </p:sp>
    </p:spTree>
    <p:extLst>
      <p:ext uri="{BB962C8B-B14F-4D97-AF65-F5344CB8AC3E}">
        <p14:creationId xmlns:p14="http://schemas.microsoft.com/office/powerpoint/2010/main" val="21584765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0"/>
            <a:ext cx="8928992" cy="1143000"/>
          </a:xfrm>
        </p:spPr>
        <p:txBody>
          <a:bodyPr>
            <a:noAutofit/>
          </a:bodyPr>
          <a:lstStyle/>
          <a:p>
            <a:r>
              <a:rPr lang="it-IT" sz="3600" dirty="0"/>
              <a:t/>
            </a:r>
            <a:br>
              <a:rPr lang="it-IT" sz="3600" dirty="0"/>
            </a:br>
            <a:r>
              <a:rPr lang="it-IT" sz="3600" dirty="0"/>
              <a:t>L’Io è soprattutto un Io </a:t>
            </a:r>
            <a:r>
              <a:rPr lang="it-IT" sz="3600" dirty="0" smtClean="0"/>
              <a:t>corporeo (S. Freud)</a:t>
            </a:r>
            <a:r>
              <a:rPr lang="it-IT" sz="3600" dirty="0"/>
              <a:t/>
            </a:r>
            <a:br>
              <a:rPr lang="it-IT" sz="3600" dirty="0"/>
            </a:br>
            <a:endParaRPr lang="it-IT" sz="3600" dirty="0"/>
          </a:p>
        </p:txBody>
      </p:sp>
      <p:sp>
        <p:nvSpPr>
          <p:cNvPr id="3" name="Segnaposto contenuto 2"/>
          <p:cNvSpPr>
            <a:spLocks noGrp="1"/>
          </p:cNvSpPr>
          <p:nvPr>
            <p:ph idx="1"/>
          </p:nvPr>
        </p:nvSpPr>
        <p:spPr>
          <a:xfrm>
            <a:off x="395536" y="1008113"/>
            <a:ext cx="8579296" cy="5589239"/>
          </a:xfrm>
          <a:solidFill>
            <a:srgbClr val="FFFFCC"/>
          </a:solidFill>
        </p:spPr>
        <p:txBody>
          <a:bodyPr>
            <a:normAutofit fontScale="55000" lnSpcReduction="20000"/>
          </a:bodyPr>
          <a:lstStyle/>
          <a:p>
            <a:pPr>
              <a:lnSpc>
                <a:spcPct val="120000"/>
              </a:lnSpc>
            </a:pPr>
            <a:r>
              <a:rPr lang="it-IT" dirty="0"/>
              <a:t>Si tratta di comprendere il linguaggio segreto criptato nel corpo e trasfigurato nella maschera del dolore</a:t>
            </a:r>
            <a:r>
              <a:rPr lang="it-IT" dirty="0" smtClean="0"/>
              <a:t>:</a:t>
            </a:r>
          </a:p>
          <a:p>
            <a:pPr marL="0" indent="0" algn="r">
              <a:lnSpc>
                <a:spcPct val="120000"/>
              </a:lnSpc>
              <a:buNone/>
            </a:pPr>
            <a:r>
              <a:rPr lang="it-IT" dirty="0" smtClean="0"/>
              <a:t> </a:t>
            </a:r>
            <a:r>
              <a:rPr lang="it-IT" dirty="0"/>
              <a:t>“cosa sono i pensieri dolorosi?” chiedo a Margherita </a:t>
            </a:r>
            <a:endParaRPr lang="it-IT" dirty="0" smtClean="0"/>
          </a:p>
          <a:p>
            <a:pPr marL="0" indent="0" algn="r">
              <a:lnSpc>
                <a:spcPct val="120000"/>
              </a:lnSpc>
              <a:buNone/>
            </a:pPr>
            <a:r>
              <a:rPr lang="it-IT" dirty="0" smtClean="0"/>
              <a:t>« </a:t>
            </a:r>
            <a:r>
              <a:rPr lang="it-IT" dirty="0"/>
              <a:t>non lo so » </a:t>
            </a:r>
            <a:endParaRPr lang="it-IT" dirty="0" smtClean="0"/>
          </a:p>
          <a:p>
            <a:pPr marL="0" indent="0" algn="r">
              <a:lnSpc>
                <a:spcPct val="120000"/>
              </a:lnSpc>
              <a:buNone/>
            </a:pPr>
            <a:r>
              <a:rPr lang="it-IT" dirty="0" smtClean="0"/>
              <a:t>“</a:t>
            </a:r>
            <a:r>
              <a:rPr lang="it-IT" dirty="0"/>
              <a:t>come fai a sapere che sono dolorosi” </a:t>
            </a:r>
            <a:endParaRPr lang="it-IT" dirty="0" smtClean="0"/>
          </a:p>
          <a:p>
            <a:pPr marL="0" indent="0" algn="r">
              <a:lnSpc>
                <a:spcPct val="120000"/>
              </a:lnSpc>
              <a:buNone/>
            </a:pPr>
            <a:r>
              <a:rPr lang="it-IT" dirty="0" smtClean="0"/>
              <a:t>« </a:t>
            </a:r>
            <a:r>
              <a:rPr lang="it-IT" dirty="0"/>
              <a:t>perché mi pungono » </a:t>
            </a:r>
            <a:endParaRPr lang="it-IT" dirty="0" smtClean="0"/>
          </a:p>
          <a:p>
            <a:pPr marL="0" indent="0" algn="r">
              <a:lnSpc>
                <a:spcPct val="120000"/>
              </a:lnSpc>
              <a:buNone/>
            </a:pPr>
            <a:r>
              <a:rPr lang="it-IT" dirty="0" smtClean="0"/>
              <a:t>“</a:t>
            </a:r>
            <a:r>
              <a:rPr lang="it-IT" dirty="0"/>
              <a:t>e dove ti pungono?” </a:t>
            </a:r>
            <a:endParaRPr lang="it-IT" dirty="0" smtClean="0"/>
          </a:p>
          <a:p>
            <a:pPr marL="0" indent="0" algn="r">
              <a:lnSpc>
                <a:spcPct val="120000"/>
              </a:lnSpc>
              <a:buNone/>
            </a:pPr>
            <a:r>
              <a:rPr lang="it-IT" dirty="0" smtClean="0"/>
              <a:t>« </a:t>
            </a:r>
            <a:r>
              <a:rPr lang="it-IT" dirty="0"/>
              <a:t>qui e qui » </a:t>
            </a:r>
            <a:endParaRPr lang="it-IT" dirty="0" smtClean="0"/>
          </a:p>
          <a:p>
            <a:pPr marL="0" indent="0" algn="r">
              <a:lnSpc>
                <a:spcPct val="120000"/>
              </a:lnSpc>
              <a:buNone/>
            </a:pPr>
            <a:r>
              <a:rPr lang="it-IT" dirty="0" smtClean="0"/>
              <a:t>risponde </a:t>
            </a:r>
            <a:r>
              <a:rPr lang="it-IT" dirty="0"/>
              <a:t>mettendo la manina sul cuore e sulla fronte Il dolore fa sentire vivi, attraverso il dolore Margherita sa che esiste, la sua coscienza vaga al limite tra lo psichico e il </a:t>
            </a:r>
            <a:r>
              <a:rPr lang="it-IT" dirty="0" smtClean="0"/>
              <a:t>somatico</a:t>
            </a:r>
          </a:p>
          <a:p>
            <a:pPr marL="0" indent="0">
              <a:lnSpc>
                <a:spcPct val="120000"/>
              </a:lnSpc>
              <a:buNone/>
            </a:pPr>
            <a:r>
              <a:rPr lang="it-IT" dirty="0" smtClean="0"/>
              <a:t> </a:t>
            </a:r>
            <a:r>
              <a:rPr lang="it-IT" b="1" dirty="0" smtClean="0"/>
              <a:t>Il </a:t>
            </a:r>
            <a:r>
              <a:rPr lang="it-IT" b="1" dirty="0"/>
              <a:t>loro dolore si fa corpo, </a:t>
            </a:r>
            <a:r>
              <a:rPr lang="it-IT" dirty="0"/>
              <a:t>risale senza mediazioni, si tramuta in cieca carica volta contro di sé o contro il corpo duro delle cose, degli oggetti, delle </a:t>
            </a:r>
            <a:r>
              <a:rPr lang="it-IT" dirty="0" smtClean="0"/>
              <a:t>persone  ……. </a:t>
            </a:r>
          </a:p>
          <a:p>
            <a:pPr>
              <a:lnSpc>
                <a:spcPct val="120000"/>
              </a:lnSpc>
            </a:pPr>
            <a:endParaRPr lang="it-IT" dirty="0"/>
          </a:p>
          <a:p>
            <a:pPr marL="0" indent="0">
              <a:lnSpc>
                <a:spcPct val="120000"/>
              </a:lnSpc>
              <a:buNone/>
            </a:pPr>
            <a:r>
              <a:rPr lang="it-IT" dirty="0" smtClean="0"/>
              <a:t>Tratto </a:t>
            </a:r>
            <a:r>
              <a:rPr lang="it-IT" dirty="0"/>
              <a:t>da ”</a:t>
            </a:r>
            <a:r>
              <a:rPr lang="it-IT" i="1" dirty="0"/>
              <a:t>sai...io ho i pensieri dolorosi... il dolore del bambino adottivo e l’arte della scatola</a:t>
            </a:r>
            <a:r>
              <a:rPr lang="it-IT" dirty="0"/>
              <a:t>”,  a cura di Lorena </a:t>
            </a:r>
            <a:r>
              <a:rPr lang="it-IT" dirty="0" err="1"/>
              <a:t>Fornasir</a:t>
            </a:r>
            <a:r>
              <a:rPr lang="it-IT" dirty="0"/>
              <a:t>, http://</a:t>
            </a:r>
            <a:r>
              <a:rPr lang="it-IT" dirty="0" smtClean="0"/>
              <a:t>www.ilnoce.it/PDF/Pubblicazioni/sai_ho_pensieri_dolorosi_pdf.pdf</a:t>
            </a:r>
            <a:endParaRPr lang="it-IT" dirty="0"/>
          </a:p>
        </p:txBody>
      </p:sp>
    </p:spTree>
    <p:extLst>
      <p:ext uri="{BB962C8B-B14F-4D97-AF65-F5344CB8AC3E}">
        <p14:creationId xmlns:p14="http://schemas.microsoft.com/office/powerpoint/2010/main" val="5083580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bp.blogspot.com/-Qy-iCccyG6w/TyrA4pK_m6I/AAAAAAAAAss/f69Q2PH28eo/s1600/metamorphosis-of-kafka-james-legr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001" y="188640"/>
            <a:ext cx="3759983" cy="417984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95618" y="4505052"/>
            <a:ext cx="8604448" cy="2308324"/>
          </a:xfrm>
          <a:prstGeom prst="rect">
            <a:avLst/>
          </a:prstGeom>
          <a:solidFill>
            <a:schemeClr val="bg1"/>
          </a:solidFill>
        </p:spPr>
        <p:txBody>
          <a:bodyPr wrap="square">
            <a:spAutoFit/>
          </a:bodyPr>
          <a:lstStyle/>
          <a:p>
            <a:r>
              <a:rPr lang="it-IT" i="1" dirty="0" smtClean="0"/>
              <a:t>«Steso </a:t>
            </a:r>
            <a:r>
              <a:rPr lang="it-IT" i="1" dirty="0"/>
              <a:t>sul dorso, la schiena dura come una corazza, non appena sollevava un poco il capo poteva vedere la sua pancia bruna di forma globosa, suddivisa in grosse scaglie ricurve. Sopra a quella convessità la coperta si reggeva a </a:t>
            </a:r>
            <a:r>
              <a:rPr lang="it-IT" i="1" dirty="0" smtClean="0"/>
              <a:t>malapena, </a:t>
            </a:r>
            <a:r>
              <a:rPr lang="it-IT" i="1" dirty="0"/>
              <a:t>sul punto di scivolare via; le zampe, pietosamente esili se paragonate alle dimensioni del corpo, si agitavano davanti ai suoi occhi.</a:t>
            </a:r>
          </a:p>
          <a:p>
            <a:r>
              <a:rPr lang="it-IT" i="1" dirty="0"/>
              <a:t>"Cosa mi è successo?", pensò. </a:t>
            </a:r>
            <a:endParaRPr lang="it-IT" i="1" dirty="0" smtClean="0"/>
          </a:p>
          <a:p>
            <a:r>
              <a:rPr lang="it-IT" i="1" dirty="0" smtClean="0"/>
              <a:t>Eppure </a:t>
            </a:r>
            <a:r>
              <a:rPr lang="it-IT" i="1" dirty="0"/>
              <a:t>non era un </a:t>
            </a:r>
            <a:r>
              <a:rPr lang="it-IT" i="1" dirty="0" smtClean="0"/>
              <a:t>sogno. </a:t>
            </a:r>
            <a:endParaRPr lang="it-IT" i="1" dirty="0"/>
          </a:p>
          <a:p>
            <a:r>
              <a:rPr lang="it-IT" i="1" dirty="0"/>
              <a:t>F. KAFKA, La metamorfosi</a:t>
            </a:r>
          </a:p>
        </p:txBody>
      </p:sp>
      <p:sp>
        <p:nvSpPr>
          <p:cNvPr id="3" name="CasellaDiTesto 2"/>
          <p:cNvSpPr txBox="1"/>
          <p:nvPr/>
        </p:nvSpPr>
        <p:spPr bwMode="auto">
          <a:xfrm>
            <a:off x="4788024" y="692696"/>
            <a:ext cx="3456384" cy="3046988"/>
          </a:xfrm>
          <a:prstGeom prst="rect">
            <a:avLst/>
          </a:prstGeom>
          <a:solidFill>
            <a:schemeClr val="bg1"/>
          </a:solidFill>
          <a:ln w="9525">
            <a:noFill/>
            <a:miter lim="800000"/>
            <a:headEnd/>
            <a:tailEnd/>
          </a:ln>
        </p:spPr>
        <p:txBody>
          <a:bodyPr wrap="square" rtlCol="0">
            <a:spAutoFit/>
          </a:bodyPr>
          <a:lstStyle/>
          <a:p>
            <a:pPr algn="ctr"/>
            <a:r>
              <a:rPr lang="it-IT" sz="2400" i="1" dirty="0" smtClean="0"/>
              <a:t>"Una </a:t>
            </a:r>
            <a:r>
              <a:rPr lang="it-IT" sz="2400" i="1" dirty="0"/>
              <a:t>mattina, svegliandosi da un sogno agitato, Gregorio Sansa si ritrovò trasformato, nel suo letto, in un autentico </a:t>
            </a:r>
            <a:r>
              <a:rPr lang="it-IT" sz="2400" i="1" dirty="0" smtClean="0"/>
              <a:t>scarafaggio»</a:t>
            </a:r>
            <a:endParaRPr lang="it-IT" sz="2400" i="1" dirty="0"/>
          </a:p>
          <a:p>
            <a:pPr algn="ctr"/>
            <a:endParaRPr lang="it-IT" sz="2400" dirty="0">
              <a:solidFill>
                <a:srgbClr val="002060"/>
              </a:solidFill>
            </a:endParaRPr>
          </a:p>
        </p:txBody>
      </p:sp>
      <p:sp>
        <p:nvSpPr>
          <p:cNvPr id="4" name="CasellaDiTesto 3"/>
          <p:cNvSpPr txBox="1"/>
          <p:nvPr/>
        </p:nvSpPr>
        <p:spPr bwMode="auto">
          <a:xfrm rot="20780870">
            <a:off x="4166970" y="188640"/>
            <a:ext cx="1944216" cy="461665"/>
          </a:xfrm>
          <a:prstGeom prst="rect">
            <a:avLst/>
          </a:prstGeom>
          <a:noFill/>
          <a:ln w="9525">
            <a:noFill/>
            <a:miter lim="800000"/>
            <a:headEnd/>
            <a:tailEnd/>
          </a:ln>
        </p:spPr>
        <p:txBody>
          <a:bodyPr wrap="square" rtlCol="0">
            <a:spAutoFit/>
          </a:bodyPr>
          <a:lstStyle/>
          <a:p>
            <a:pPr algn="ctr"/>
            <a:r>
              <a:rPr lang="it-IT" sz="2400" dirty="0" smtClean="0">
                <a:solidFill>
                  <a:srgbClr val="002060"/>
                </a:solidFill>
              </a:rPr>
              <a:t>estraneità</a:t>
            </a:r>
            <a:endParaRPr lang="it-IT" sz="2400" dirty="0">
              <a:solidFill>
                <a:srgbClr val="002060"/>
              </a:solidFill>
            </a:endParaRPr>
          </a:p>
        </p:txBody>
      </p:sp>
      <p:sp>
        <p:nvSpPr>
          <p:cNvPr id="8" name="CasellaDiTesto 7"/>
          <p:cNvSpPr txBox="1"/>
          <p:nvPr/>
        </p:nvSpPr>
        <p:spPr bwMode="auto">
          <a:xfrm rot="20780870">
            <a:off x="4143895" y="3748097"/>
            <a:ext cx="1461099" cy="461665"/>
          </a:xfrm>
          <a:prstGeom prst="rect">
            <a:avLst/>
          </a:prstGeom>
          <a:noFill/>
          <a:ln w="9525">
            <a:noFill/>
            <a:miter lim="800000"/>
            <a:headEnd/>
            <a:tailEnd/>
          </a:ln>
        </p:spPr>
        <p:txBody>
          <a:bodyPr wrap="square" rtlCol="0">
            <a:spAutoFit/>
          </a:bodyPr>
          <a:lstStyle/>
          <a:p>
            <a:pPr algn="ctr"/>
            <a:r>
              <a:rPr lang="it-IT" sz="2400" dirty="0" smtClean="0">
                <a:solidFill>
                  <a:srgbClr val="002060"/>
                </a:solidFill>
              </a:rPr>
              <a:t>paura</a:t>
            </a:r>
            <a:endParaRPr lang="it-IT" sz="2400" dirty="0">
              <a:solidFill>
                <a:srgbClr val="002060"/>
              </a:solidFill>
            </a:endParaRPr>
          </a:p>
        </p:txBody>
      </p:sp>
      <p:sp>
        <p:nvSpPr>
          <p:cNvPr id="9" name="CasellaDiTesto 8"/>
          <p:cNvSpPr txBox="1"/>
          <p:nvPr/>
        </p:nvSpPr>
        <p:spPr bwMode="auto">
          <a:xfrm rot="586386">
            <a:off x="6838123" y="278295"/>
            <a:ext cx="1944216" cy="461665"/>
          </a:xfrm>
          <a:prstGeom prst="rect">
            <a:avLst/>
          </a:prstGeom>
          <a:noFill/>
          <a:ln w="9525">
            <a:noFill/>
            <a:miter lim="800000"/>
            <a:headEnd/>
            <a:tailEnd/>
          </a:ln>
        </p:spPr>
        <p:txBody>
          <a:bodyPr wrap="square" rtlCol="0">
            <a:spAutoFit/>
          </a:bodyPr>
          <a:lstStyle/>
          <a:p>
            <a:pPr algn="ctr"/>
            <a:r>
              <a:rPr lang="it-IT" sz="2400" dirty="0" smtClean="0">
                <a:solidFill>
                  <a:srgbClr val="002060"/>
                </a:solidFill>
              </a:rPr>
              <a:t>angoscia</a:t>
            </a:r>
            <a:endParaRPr lang="it-IT" sz="2400" dirty="0">
              <a:solidFill>
                <a:srgbClr val="002060"/>
              </a:solidFill>
            </a:endParaRPr>
          </a:p>
        </p:txBody>
      </p:sp>
      <p:sp>
        <p:nvSpPr>
          <p:cNvPr id="10" name="CasellaDiTesto 9"/>
          <p:cNvSpPr txBox="1"/>
          <p:nvPr/>
        </p:nvSpPr>
        <p:spPr bwMode="auto">
          <a:xfrm rot="20780870">
            <a:off x="350546" y="222923"/>
            <a:ext cx="1944216" cy="461665"/>
          </a:xfrm>
          <a:prstGeom prst="rect">
            <a:avLst/>
          </a:prstGeom>
          <a:noFill/>
          <a:ln w="9525">
            <a:noFill/>
            <a:miter lim="800000"/>
            <a:headEnd/>
            <a:tailEnd/>
          </a:ln>
        </p:spPr>
        <p:txBody>
          <a:bodyPr wrap="square" rtlCol="0">
            <a:spAutoFit/>
          </a:bodyPr>
          <a:lstStyle/>
          <a:p>
            <a:pPr algn="ctr"/>
            <a:r>
              <a:rPr lang="it-IT" sz="2400" dirty="0" smtClean="0">
                <a:solidFill>
                  <a:schemeClr val="bg1"/>
                </a:solidFill>
              </a:rPr>
              <a:t>curiosità</a:t>
            </a:r>
            <a:endParaRPr lang="it-IT" sz="2400" dirty="0">
              <a:solidFill>
                <a:schemeClr val="bg1"/>
              </a:solidFill>
            </a:endParaRPr>
          </a:p>
        </p:txBody>
      </p:sp>
      <p:sp>
        <p:nvSpPr>
          <p:cNvPr id="11" name="CasellaDiTesto 10"/>
          <p:cNvSpPr txBox="1"/>
          <p:nvPr/>
        </p:nvSpPr>
        <p:spPr bwMode="auto">
          <a:xfrm rot="954667">
            <a:off x="6561754" y="3355600"/>
            <a:ext cx="2452885" cy="1200329"/>
          </a:xfrm>
          <a:prstGeom prst="rect">
            <a:avLst/>
          </a:prstGeom>
          <a:noFill/>
          <a:ln w="9525">
            <a:noFill/>
            <a:miter lim="800000"/>
            <a:headEnd/>
            <a:tailEnd/>
          </a:ln>
        </p:spPr>
        <p:txBody>
          <a:bodyPr wrap="square" rtlCol="0">
            <a:spAutoFit/>
          </a:bodyPr>
          <a:lstStyle/>
          <a:p>
            <a:pPr algn="ctr"/>
            <a:r>
              <a:rPr lang="it-IT" sz="2400" dirty="0" smtClean="0">
                <a:solidFill>
                  <a:srgbClr val="002060"/>
                </a:solidFill>
              </a:rPr>
              <a:t>Incapacità a gestire il nuovo guscio</a:t>
            </a:r>
            <a:endParaRPr lang="it-IT" sz="2400" dirty="0">
              <a:solidFill>
                <a:srgbClr val="002060"/>
              </a:solidFill>
            </a:endParaRPr>
          </a:p>
        </p:txBody>
      </p:sp>
    </p:spTree>
    <p:extLst>
      <p:ext uri="{BB962C8B-B14F-4D97-AF65-F5344CB8AC3E}">
        <p14:creationId xmlns:p14="http://schemas.microsoft.com/office/powerpoint/2010/main" val="9184165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42844" y="71414"/>
            <a:ext cx="8643998" cy="1754326"/>
          </a:xfrm>
          <a:prstGeom prst="rect">
            <a:avLst/>
          </a:prstGeom>
          <a:solidFill>
            <a:schemeClr val="bg1"/>
          </a:solidFill>
        </p:spPr>
        <p:txBody>
          <a:bodyPr wrap="square" rtlCol="0">
            <a:spAutoFit/>
          </a:bodyPr>
          <a:lstStyle/>
          <a:p>
            <a:r>
              <a:rPr lang="it-IT" sz="3600" b="1" i="1" u="sng" dirty="0" smtClean="0">
                <a:solidFill>
                  <a:schemeClr val="accent1">
                    <a:lumMod val="50000"/>
                  </a:schemeClr>
                </a:solidFill>
              </a:rPr>
              <a:t>IL TEMPO</a:t>
            </a:r>
          </a:p>
          <a:p>
            <a:r>
              <a:rPr lang="it-IT" sz="3600" b="1" i="1" dirty="0" smtClean="0">
                <a:solidFill>
                  <a:schemeClr val="accent1">
                    <a:lumMod val="50000"/>
                  </a:schemeClr>
                </a:solidFill>
              </a:rPr>
              <a:t>della transizione, della metamorfosi</a:t>
            </a:r>
          </a:p>
          <a:p>
            <a:r>
              <a:rPr lang="it-IT" sz="3600" b="1" i="1" dirty="0" smtClean="0">
                <a:solidFill>
                  <a:schemeClr val="accent1">
                    <a:lumMod val="50000"/>
                  </a:schemeClr>
                </a:solidFill>
              </a:rPr>
              <a:t>Ovvero </a:t>
            </a:r>
            <a:r>
              <a:rPr lang="it-IT" sz="3600" b="1" i="1" dirty="0" err="1" smtClean="0">
                <a:solidFill>
                  <a:schemeClr val="accent1">
                    <a:lumMod val="50000"/>
                  </a:schemeClr>
                </a:solidFill>
              </a:rPr>
              <a:t>…vivere</a:t>
            </a:r>
            <a:r>
              <a:rPr lang="it-IT" sz="3600" b="1" i="1" dirty="0" smtClean="0">
                <a:solidFill>
                  <a:schemeClr val="accent1">
                    <a:lumMod val="50000"/>
                  </a:schemeClr>
                </a:solidFill>
              </a:rPr>
              <a:t> nella TERRA </a:t>
            </a:r>
            <a:r>
              <a:rPr lang="it-IT" sz="3600" b="1" i="1" dirty="0" err="1" smtClean="0">
                <a:solidFill>
                  <a:schemeClr val="accent1">
                    <a:lumMod val="50000"/>
                  </a:schemeClr>
                </a:solidFill>
              </a:rPr>
              <a:t>DI</a:t>
            </a:r>
            <a:r>
              <a:rPr lang="it-IT" sz="3600" b="1" i="1" dirty="0" smtClean="0">
                <a:solidFill>
                  <a:schemeClr val="accent1">
                    <a:lumMod val="50000"/>
                  </a:schemeClr>
                </a:solidFill>
              </a:rPr>
              <a:t> MEZZO</a:t>
            </a:r>
            <a:endParaRPr lang="it-IT" sz="3600" b="1" i="1" dirty="0">
              <a:solidFill>
                <a:schemeClr val="accent1">
                  <a:lumMod val="50000"/>
                </a:schemeClr>
              </a:solidFill>
            </a:endParaRPr>
          </a:p>
        </p:txBody>
      </p:sp>
      <p:pic>
        <p:nvPicPr>
          <p:cNvPr id="41986" name="Picture 2"/>
          <p:cNvPicPr>
            <a:picLocks noChangeAspect="1" noChangeArrowheads="1"/>
          </p:cNvPicPr>
          <p:nvPr/>
        </p:nvPicPr>
        <p:blipFill>
          <a:blip r:embed="rId2" cstate="print"/>
          <a:srcRect/>
          <a:stretch>
            <a:fillRect/>
          </a:stretch>
        </p:blipFill>
        <p:spPr bwMode="auto">
          <a:xfrm>
            <a:off x="2133332" y="2060848"/>
            <a:ext cx="6039068" cy="2071702"/>
          </a:xfrm>
          <a:prstGeom prst="rect">
            <a:avLst/>
          </a:prstGeom>
          <a:noFill/>
          <a:ln w="9525">
            <a:noFill/>
            <a:miter lim="800000"/>
            <a:headEnd/>
            <a:tailEnd/>
          </a:ln>
          <a:effectLst/>
        </p:spPr>
      </p:pic>
      <p:sp>
        <p:nvSpPr>
          <p:cNvPr id="8" name="Rectangle 5"/>
          <p:cNvSpPr txBox="1">
            <a:spLocks noChangeArrowheads="1"/>
          </p:cNvSpPr>
          <p:nvPr/>
        </p:nvSpPr>
        <p:spPr>
          <a:xfrm>
            <a:off x="179690" y="4365104"/>
            <a:ext cx="8610600" cy="2362200"/>
          </a:xfrm>
          <a:prstGeom prst="rect">
            <a:avLst/>
          </a:prstGeom>
          <a:solidFill>
            <a:schemeClr val="bg1"/>
          </a:solidFill>
        </p:spPr>
        <p:txBody>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nSpc>
                <a:spcPct val="90000"/>
              </a:lnSpc>
              <a:buNone/>
            </a:pPr>
            <a:r>
              <a:rPr lang="it-IT" sz="2400" b="1" u="sng" dirty="0" smtClean="0"/>
              <a:t>E’ la terra di mezzo</a:t>
            </a:r>
            <a:r>
              <a:rPr lang="it-IT" sz="2400" dirty="0" smtClean="0"/>
              <a:t>.</a:t>
            </a:r>
            <a:br>
              <a:rPr lang="it-IT" sz="2400" dirty="0" smtClean="0"/>
            </a:br>
            <a:endParaRPr lang="it-IT" sz="2400" dirty="0" smtClean="0"/>
          </a:p>
          <a:p>
            <a:pPr marL="0" indent="0">
              <a:lnSpc>
                <a:spcPct val="90000"/>
              </a:lnSpc>
              <a:buNone/>
            </a:pPr>
            <a:r>
              <a:rPr lang="it-IT" sz="2400" dirty="0" smtClean="0"/>
              <a:t>Nella mitologia greca la terra di mezzo, custodita da Artemide, era il</a:t>
            </a:r>
            <a:r>
              <a:rPr lang="it-IT" sz="2400" b="1" u="sng" dirty="0" smtClean="0"/>
              <a:t> luogo</a:t>
            </a:r>
            <a:r>
              <a:rPr lang="it-IT" sz="2400" dirty="0" smtClean="0"/>
              <a:t> in cui si compivano le </a:t>
            </a:r>
            <a:r>
              <a:rPr lang="it-IT" sz="2400" b="1" u="sng" dirty="0" smtClean="0"/>
              <a:t>trasformazioni, il luogo delle rotture e delle ricomposizioni, dei conflitti, del “non ancora compiuto”.</a:t>
            </a:r>
          </a:p>
          <a:p>
            <a:pPr marL="0" indent="0">
              <a:lnSpc>
                <a:spcPct val="90000"/>
              </a:lnSpc>
              <a:buNone/>
            </a:pPr>
            <a:endParaRPr lang="it-IT" sz="2400" dirty="0"/>
          </a:p>
        </p:txBody>
      </p:sp>
      <p:sp>
        <p:nvSpPr>
          <p:cNvPr id="2" name="CasellaDiTesto 1"/>
          <p:cNvSpPr txBox="1"/>
          <p:nvPr/>
        </p:nvSpPr>
        <p:spPr bwMode="auto">
          <a:xfrm>
            <a:off x="3779912" y="4005064"/>
            <a:ext cx="4608512" cy="830997"/>
          </a:xfrm>
          <a:prstGeom prst="rect">
            <a:avLst/>
          </a:prstGeom>
          <a:solidFill>
            <a:schemeClr val="bg1"/>
          </a:solidFill>
          <a:ln w="9525">
            <a:solidFill>
              <a:schemeClr val="accent1"/>
            </a:solidFill>
            <a:miter lim="800000"/>
            <a:headEnd/>
            <a:tailEnd/>
          </a:ln>
        </p:spPr>
        <p:txBody>
          <a:bodyPr wrap="square" rtlCol="0">
            <a:spAutoFit/>
          </a:bodyPr>
          <a:lstStyle/>
          <a:p>
            <a:pPr algn="ctr"/>
            <a:r>
              <a:rPr lang="it-IT" sz="2400" dirty="0" smtClean="0">
                <a:solidFill>
                  <a:srgbClr val="984204"/>
                </a:solidFill>
              </a:rPr>
              <a:t>Per gran parte del tempo sono così: </a:t>
            </a:r>
            <a:r>
              <a:rPr lang="it-IT" sz="2400" b="1" i="1" dirty="0" smtClean="0">
                <a:solidFill>
                  <a:srgbClr val="984204"/>
                </a:solidFill>
              </a:rPr>
              <a:t>spiegazzati</a:t>
            </a:r>
            <a:endParaRPr lang="it-IT" sz="2400" b="1" i="1" dirty="0">
              <a:solidFill>
                <a:srgbClr val="984204"/>
              </a:solidFill>
            </a:endParaRPr>
          </a:p>
        </p:txBody>
      </p:sp>
      <p:cxnSp>
        <p:nvCxnSpPr>
          <p:cNvPr id="4" name="Connettore 2 3"/>
          <p:cNvCxnSpPr/>
          <p:nvPr/>
        </p:nvCxnSpPr>
        <p:spPr>
          <a:xfrm flipH="1" flipV="1">
            <a:off x="3419872" y="3717032"/>
            <a:ext cx="504056" cy="415518"/>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flipV="1">
            <a:off x="3923928" y="3717032"/>
            <a:ext cx="561062" cy="415518"/>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618131"/>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87624" y="462151"/>
            <a:ext cx="7056784" cy="2246769"/>
          </a:xfrm>
          <a:prstGeom prst="rect">
            <a:avLst/>
          </a:prstGeom>
        </p:spPr>
        <p:txBody>
          <a:bodyPr wrap="square">
            <a:spAutoFit/>
          </a:bodyPr>
          <a:lstStyle/>
          <a:p>
            <a:r>
              <a:rPr lang="it-IT" sz="2800" i="1" dirty="0" smtClean="0"/>
              <a:t>Anna, 15 anni «.......... </a:t>
            </a:r>
            <a:r>
              <a:rPr lang="it-IT" sz="2800" i="1" dirty="0"/>
              <a:t>quando mi tocco e provo a toccarmi sento che non mi appartengo e che il corpo che esprimo è solo abitato e non lo riconosco come il </a:t>
            </a:r>
            <a:r>
              <a:rPr lang="it-IT" sz="2800" i="1" dirty="0" smtClean="0"/>
              <a:t>mio».</a:t>
            </a:r>
            <a:endParaRPr lang="it-IT" sz="2800" i="1" dirty="0"/>
          </a:p>
        </p:txBody>
      </p:sp>
      <p:sp>
        <p:nvSpPr>
          <p:cNvPr id="4" name="Rettangolo 3"/>
          <p:cNvSpPr/>
          <p:nvPr/>
        </p:nvSpPr>
        <p:spPr>
          <a:xfrm>
            <a:off x="729926" y="4286256"/>
            <a:ext cx="8090546" cy="1200329"/>
          </a:xfrm>
          <a:prstGeom prst="rect">
            <a:avLst/>
          </a:prstGeom>
          <a:solidFill>
            <a:srgbClr val="FFFFFF"/>
          </a:solidFill>
        </p:spPr>
        <p:txBody>
          <a:bodyPr wrap="square">
            <a:spAutoFit/>
          </a:bodyPr>
          <a:lstStyle/>
          <a:p>
            <a:pPr algn="ctr"/>
            <a:r>
              <a:rPr lang="it-IT" sz="2400" dirty="0"/>
              <a:t>Il corpo-proprio mette in relazione </a:t>
            </a:r>
            <a:r>
              <a:rPr lang="it-IT" sz="2400" b="1" dirty="0">
                <a:solidFill>
                  <a:srgbClr val="FF0000"/>
                </a:solidFill>
              </a:rPr>
              <a:t>la temporalità dell'esistenza </a:t>
            </a:r>
            <a:r>
              <a:rPr lang="it-IT" sz="2400" dirty="0"/>
              <a:t>e ripropone la coscienza del corpo come </a:t>
            </a:r>
            <a:r>
              <a:rPr lang="it-IT" sz="2400" i="1" dirty="0"/>
              <a:t>esperienza dell'esistere nel mondo</a:t>
            </a:r>
            <a:r>
              <a:rPr lang="it-IT" sz="2400" dirty="0"/>
              <a:t>.</a:t>
            </a:r>
          </a:p>
        </p:txBody>
      </p:sp>
      <p:sp>
        <p:nvSpPr>
          <p:cNvPr id="5" name="CasellaDiTesto 4"/>
          <p:cNvSpPr txBox="1"/>
          <p:nvPr/>
        </p:nvSpPr>
        <p:spPr bwMode="auto">
          <a:xfrm>
            <a:off x="1115616" y="5733256"/>
            <a:ext cx="7429552" cy="830997"/>
          </a:xfrm>
          <a:prstGeom prst="rect">
            <a:avLst/>
          </a:prstGeom>
          <a:solidFill>
            <a:schemeClr val="bg1"/>
          </a:solidFill>
          <a:ln w="57150">
            <a:solidFill>
              <a:schemeClr val="bg2">
                <a:lumMod val="25000"/>
              </a:schemeClr>
            </a:solidFill>
            <a:prstDash val="sysDot"/>
            <a:miter lim="800000"/>
            <a:headEnd/>
            <a:tailEnd/>
          </a:ln>
        </p:spPr>
        <p:txBody>
          <a:bodyPr wrap="square" rtlCol="0">
            <a:spAutoFit/>
          </a:bodyPr>
          <a:lstStyle/>
          <a:p>
            <a:pPr algn="ctr"/>
            <a:r>
              <a:rPr lang="it-IT" sz="2400" b="1" i="1" dirty="0" smtClean="0">
                <a:solidFill>
                  <a:srgbClr val="002060"/>
                </a:solidFill>
              </a:rPr>
              <a:t>In adolescenza questa ‘esperienza dell’esistere’  entra in crisi</a:t>
            </a:r>
            <a:endParaRPr lang="it-IT" sz="2400" b="1" i="1" dirty="0">
              <a:solidFill>
                <a:srgbClr val="002060"/>
              </a:solidFill>
            </a:endParaRPr>
          </a:p>
        </p:txBody>
      </p:sp>
      <p:sp>
        <p:nvSpPr>
          <p:cNvPr id="7" name="CasellaDiTesto 6"/>
          <p:cNvSpPr txBox="1"/>
          <p:nvPr/>
        </p:nvSpPr>
        <p:spPr>
          <a:xfrm>
            <a:off x="3491880" y="2636912"/>
            <a:ext cx="5364088" cy="1323439"/>
          </a:xfrm>
          <a:prstGeom prst="rect">
            <a:avLst/>
          </a:prstGeom>
          <a:noFill/>
        </p:spPr>
        <p:txBody>
          <a:bodyPr wrap="square" rtlCol="0">
            <a:spAutoFit/>
          </a:bodyPr>
          <a:lstStyle/>
          <a:p>
            <a:pPr algn="ctr"/>
            <a:r>
              <a:rPr lang="it-IT" sz="2000" i="1" dirty="0" smtClean="0">
                <a:solidFill>
                  <a:srgbClr val="FF0000"/>
                </a:solidFill>
              </a:rPr>
              <a:t>Non mi piace</a:t>
            </a:r>
          </a:p>
          <a:p>
            <a:pPr algn="ctr"/>
            <a:r>
              <a:rPr lang="it-IT" sz="2000" i="1" dirty="0" smtClean="0">
                <a:solidFill>
                  <a:srgbClr val="FF0000"/>
                </a:solidFill>
              </a:rPr>
              <a:t>Ne ho vergogna</a:t>
            </a:r>
          </a:p>
          <a:p>
            <a:pPr algn="ctr"/>
            <a:r>
              <a:rPr lang="it-IT" sz="2000" i="1" dirty="0" smtClean="0">
                <a:solidFill>
                  <a:srgbClr val="FF0000"/>
                </a:solidFill>
              </a:rPr>
              <a:t>Non voglio che sia toccato (non mi baciare!!! – preferenza per il virtuale)</a:t>
            </a:r>
            <a:endParaRPr lang="it-IT" sz="2000" i="1" dirty="0">
              <a:solidFill>
                <a:srgbClr val="FF0000"/>
              </a:solidFill>
            </a:endParaRPr>
          </a:p>
        </p:txBody>
      </p:sp>
    </p:spTree>
    <p:extLst>
      <p:ext uri="{BB962C8B-B14F-4D97-AF65-F5344CB8AC3E}">
        <p14:creationId xmlns:p14="http://schemas.microsoft.com/office/powerpoint/2010/main" val="22193548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142844" y="142852"/>
            <a:ext cx="4000528" cy="2954236"/>
          </a:xfrm>
          <a:prstGeom prst="rect">
            <a:avLst/>
          </a:prstGeom>
          <a:noFill/>
          <a:ln w="9525">
            <a:noFill/>
            <a:miter lim="800000"/>
            <a:headEnd/>
            <a:tailEnd/>
          </a:ln>
          <a:effectLst/>
        </p:spPr>
      </p:pic>
      <p:pic>
        <p:nvPicPr>
          <p:cNvPr id="107523" name="Picture 3"/>
          <p:cNvPicPr>
            <a:picLocks noChangeAspect="1" noChangeArrowheads="1"/>
          </p:cNvPicPr>
          <p:nvPr/>
        </p:nvPicPr>
        <p:blipFill>
          <a:blip r:embed="rId3" cstate="print"/>
          <a:srcRect/>
          <a:stretch>
            <a:fillRect/>
          </a:stretch>
        </p:blipFill>
        <p:spPr bwMode="auto">
          <a:xfrm>
            <a:off x="5286380" y="4001136"/>
            <a:ext cx="3714776" cy="2785450"/>
          </a:xfrm>
          <a:prstGeom prst="rect">
            <a:avLst/>
          </a:prstGeom>
          <a:noFill/>
          <a:ln w="9525">
            <a:noFill/>
            <a:miter lim="800000"/>
            <a:headEnd/>
            <a:tailEnd/>
          </a:ln>
          <a:effectLst/>
        </p:spPr>
      </p:pic>
      <p:sp>
        <p:nvSpPr>
          <p:cNvPr id="4" name="CasellaDiTesto 3"/>
          <p:cNvSpPr txBox="1"/>
          <p:nvPr/>
        </p:nvSpPr>
        <p:spPr>
          <a:xfrm>
            <a:off x="4817664" y="764704"/>
            <a:ext cx="3714776" cy="1446550"/>
          </a:xfrm>
          <a:prstGeom prst="rect">
            <a:avLst/>
          </a:prstGeom>
          <a:noFill/>
        </p:spPr>
        <p:txBody>
          <a:bodyPr wrap="square" rtlCol="0">
            <a:spAutoFit/>
          </a:bodyPr>
          <a:lstStyle/>
          <a:p>
            <a:pPr algn="ctr"/>
            <a:r>
              <a:rPr lang="it-IT" sz="4400" dirty="0" smtClean="0">
                <a:solidFill>
                  <a:srgbClr val="FF0000"/>
                </a:solidFill>
              </a:rPr>
              <a:t>Allo specchio</a:t>
            </a:r>
            <a:endParaRPr lang="it-IT" sz="4400" dirty="0">
              <a:solidFill>
                <a:srgbClr val="FF0000"/>
              </a:solidFill>
            </a:endParaRPr>
          </a:p>
        </p:txBody>
      </p:sp>
      <p:sp>
        <p:nvSpPr>
          <p:cNvPr id="5" name="CasellaDiTesto 4"/>
          <p:cNvSpPr txBox="1"/>
          <p:nvPr/>
        </p:nvSpPr>
        <p:spPr>
          <a:xfrm>
            <a:off x="357158" y="4731261"/>
            <a:ext cx="3714776" cy="769441"/>
          </a:xfrm>
          <a:prstGeom prst="rect">
            <a:avLst/>
          </a:prstGeom>
          <a:noFill/>
        </p:spPr>
        <p:txBody>
          <a:bodyPr wrap="square" rtlCol="0">
            <a:spAutoFit/>
          </a:bodyPr>
          <a:lstStyle/>
          <a:p>
            <a:pPr algn="ctr"/>
            <a:r>
              <a:rPr lang="it-IT" sz="4400" dirty="0" smtClean="0">
                <a:solidFill>
                  <a:srgbClr val="FF0000"/>
                </a:solidFill>
              </a:rPr>
              <a:t>Chi sono?</a:t>
            </a:r>
          </a:p>
        </p:txBody>
      </p:sp>
      <p:sp>
        <p:nvSpPr>
          <p:cNvPr id="59393" name="Rectangle 1"/>
          <p:cNvSpPr>
            <a:spLocks noChangeArrowheads="1"/>
          </p:cNvSpPr>
          <p:nvPr/>
        </p:nvSpPr>
        <p:spPr bwMode="auto">
          <a:xfrm>
            <a:off x="71406" y="2583603"/>
            <a:ext cx="9001156" cy="163121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1" u="none" strike="noStrike" cap="none" normalizeH="0" baseline="0" dirty="0" smtClean="0">
                <a:ln>
                  <a:noFill/>
                </a:ln>
                <a:solidFill>
                  <a:srgbClr val="333132"/>
                </a:solidFill>
                <a:effectLst/>
                <a:latin typeface="Arial" pitchFamily="34" charset="0"/>
                <a:ea typeface="Times New Roman" pitchFamily="18" charset="0"/>
                <a:cs typeface="Arial" pitchFamily="34" charset="0"/>
              </a:rPr>
              <a:t>Cosa vedo allo specchio?</a:t>
            </a:r>
          </a:p>
          <a:p>
            <a:pPr marL="342900" marR="0" lvl="0" indent="-342900" algn="ctr" defTabSz="914400" rtl="0" eaLnBrk="1" fontAlgn="base" latinLnBrk="0" hangingPunct="1">
              <a:lnSpc>
                <a:spcPct val="100000"/>
              </a:lnSpc>
              <a:spcBef>
                <a:spcPct val="0"/>
              </a:spcBef>
              <a:spcAft>
                <a:spcPct val="0"/>
              </a:spcAft>
              <a:buClrTx/>
              <a:buSzTx/>
              <a:buFont typeface="Arial" pitchFamily="34" charset="0"/>
              <a:buChar char="•"/>
              <a:tabLst/>
            </a:pPr>
            <a:r>
              <a:rPr lang="it-IT" sz="2000" i="1" dirty="0" smtClean="0">
                <a:solidFill>
                  <a:srgbClr val="333132"/>
                </a:solidFill>
                <a:latin typeface="Arial" pitchFamily="34" charset="0"/>
                <a:cs typeface="Arial" pitchFamily="34" charset="0"/>
              </a:rPr>
              <a:t>Tutti i miei cambiamenti, e spesso non mi piacciono.</a:t>
            </a:r>
          </a:p>
          <a:p>
            <a:pPr marL="342900" marR="0" lvl="0" indent="-342900" algn="ctr" defTabSz="914400" rtl="0" eaLnBrk="1" fontAlgn="base" latinLnBrk="0" hangingPunct="1">
              <a:lnSpc>
                <a:spcPct val="100000"/>
              </a:lnSpc>
              <a:spcBef>
                <a:spcPct val="0"/>
              </a:spcBef>
              <a:spcAft>
                <a:spcPct val="0"/>
              </a:spcAft>
              <a:buClrTx/>
              <a:buSzTx/>
              <a:buFont typeface="Arial" pitchFamily="34" charset="0"/>
              <a:buChar char="•"/>
              <a:tabLst/>
            </a:pPr>
            <a:r>
              <a:rPr lang="it-IT" sz="2000" i="1" dirty="0" smtClean="0">
                <a:solidFill>
                  <a:srgbClr val="333132"/>
                </a:solidFill>
                <a:latin typeface="Arial" pitchFamily="34" charset="0"/>
                <a:cs typeface="Arial" pitchFamily="34" charset="0"/>
              </a:rPr>
              <a:t>Che divento maschio o femmina. Fa paura … ma anche molto interessante</a:t>
            </a:r>
          </a:p>
          <a:p>
            <a:pPr marL="342900" marR="0" lvl="0" indent="-342900" algn="ctr" defTabSz="914400" rtl="0" eaLnBrk="1" fontAlgn="base" latinLnBrk="0" hangingPunct="1">
              <a:lnSpc>
                <a:spcPct val="100000"/>
              </a:lnSpc>
              <a:spcBef>
                <a:spcPct val="0"/>
              </a:spcBef>
              <a:spcAft>
                <a:spcPct val="0"/>
              </a:spcAft>
              <a:buClrTx/>
              <a:buSzTx/>
              <a:buFont typeface="Arial" pitchFamily="34" charset="0"/>
              <a:buChar char="•"/>
              <a:tabLst/>
            </a:pPr>
            <a:r>
              <a:rPr kumimoji="0" lang="it-IT" sz="2000" b="0" i="1" u="none" strike="noStrike" cap="none" normalizeH="0" baseline="0" dirty="0" smtClean="0">
                <a:ln>
                  <a:noFill/>
                </a:ln>
                <a:solidFill>
                  <a:srgbClr val="333132"/>
                </a:solidFill>
                <a:effectLst/>
                <a:latin typeface="Arial" pitchFamily="34" charset="0"/>
                <a:cs typeface="Arial" pitchFamily="34" charset="0"/>
              </a:rPr>
              <a:t>Maschio</a:t>
            </a:r>
            <a:r>
              <a:rPr kumimoji="0" lang="it-IT" sz="2000" b="0" i="1" u="none" strike="noStrike" cap="none" normalizeH="0" dirty="0" smtClean="0">
                <a:ln>
                  <a:noFill/>
                </a:ln>
                <a:solidFill>
                  <a:srgbClr val="333132"/>
                </a:solidFill>
                <a:effectLst/>
                <a:latin typeface="Arial" pitchFamily="34" charset="0"/>
                <a:cs typeface="Arial" pitchFamily="34" charset="0"/>
              </a:rPr>
              <a:t> </a:t>
            </a:r>
            <a:r>
              <a:rPr lang="it-IT" sz="2000" i="1" dirty="0">
                <a:solidFill>
                  <a:srgbClr val="333132"/>
                </a:solidFill>
                <a:latin typeface="Arial" pitchFamily="34" charset="0"/>
                <a:cs typeface="Arial" pitchFamily="34" charset="0"/>
              </a:rPr>
              <a:t> </a:t>
            </a:r>
            <a:r>
              <a:rPr lang="it-IT" sz="2000" i="1" dirty="0" smtClean="0">
                <a:solidFill>
                  <a:srgbClr val="333132"/>
                </a:solidFill>
                <a:latin typeface="Arial" pitchFamily="34" charset="0"/>
                <a:cs typeface="Arial" pitchFamily="34" charset="0"/>
              </a:rPr>
              <a:t>come mio padre?!!    Femmina come </a:t>
            </a:r>
            <a:r>
              <a:rPr kumimoji="0" lang="it-IT" sz="2000" b="0" i="1" u="none" strike="noStrike" cap="none" normalizeH="0" dirty="0" smtClean="0">
                <a:ln>
                  <a:noFill/>
                </a:ln>
                <a:solidFill>
                  <a:srgbClr val="333132"/>
                </a:solidFill>
                <a:effectLst/>
                <a:latin typeface="Arial" pitchFamily="34" charset="0"/>
                <a:cs typeface="Arial" pitchFamily="34" charset="0"/>
              </a:rPr>
              <a:t>mia madre?!! </a:t>
            </a:r>
          </a:p>
          <a:p>
            <a:pPr marL="342900" marR="0" lvl="0" indent="-342900" algn="ctr" defTabSz="914400" rtl="0" eaLnBrk="1" fontAlgn="base" latinLnBrk="0" hangingPunct="1">
              <a:lnSpc>
                <a:spcPct val="100000"/>
              </a:lnSpc>
              <a:spcBef>
                <a:spcPct val="0"/>
              </a:spcBef>
              <a:spcAft>
                <a:spcPct val="0"/>
              </a:spcAft>
              <a:buClrTx/>
              <a:buSzTx/>
              <a:buFont typeface="Arial" pitchFamily="34" charset="0"/>
              <a:buChar char="•"/>
              <a:tabLst/>
            </a:pPr>
            <a:r>
              <a:rPr kumimoji="0" lang="it-IT" sz="2000" b="0" i="1" u="none" strike="noStrike" cap="none" normalizeH="0" dirty="0" smtClean="0">
                <a:ln>
                  <a:noFill/>
                </a:ln>
                <a:solidFill>
                  <a:srgbClr val="333132"/>
                </a:solidFill>
                <a:effectLst/>
                <a:latin typeface="Arial" pitchFamily="34" charset="0"/>
                <a:cs typeface="Arial" pitchFamily="34" charset="0"/>
              </a:rPr>
              <a:t> ..Non so se questo mi piace, io vorrei essere </a:t>
            </a:r>
            <a:r>
              <a:rPr kumimoji="0" lang="it-IT" sz="2000" b="1" i="1" u="none" strike="noStrike" cap="none" normalizeH="0" dirty="0" smtClean="0">
                <a:ln>
                  <a:noFill/>
                </a:ln>
                <a:solidFill>
                  <a:srgbClr val="333132"/>
                </a:solidFill>
                <a:effectLst/>
                <a:latin typeface="Arial" pitchFamily="34" charset="0"/>
                <a:cs typeface="Arial" pitchFamily="34" charset="0"/>
              </a:rPr>
              <a:t>DIVERSO DA LORO</a:t>
            </a:r>
            <a:endParaRPr kumimoji="0" lang="it-IT" sz="20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971935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67544" y="93948"/>
            <a:ext cx="8388424" cy="6571030"/>
          </a:xfrm>
          <a:prstGeom prst="rect">
            <a:avLst/>
          </a:prstGeom>
          <a:solidFill>
            <a:srgbClr val="FFFFFF"/>
          </a:solid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it-IT" sz="2400" b="1" u="none" strike="noStrike" cap="none" normalizeH="0" baseline="0" dirty="0" smtClean="0">
                <a:ln>
                  <a:noFill/>
                </a:ln>
                <a:solidFill>
                  <a:srgbClr val="2A221A"/>
                </a:solidFill>
                <a:effectLst/>
                <a:latin typeface="Times New Roman" pitchFamily="18" charset="0"/>
                <a:cs typeface="Times New Roman" pitchFamily="18" charset="0"/>
              </a:rPr>
              <a:t>“Lei cercava di vedere se stessa attraverso il proprio corpo. </a:t>
            </a:r>
          </a:p>
          <a:p>
            <a:pPr marL="0" marR="0" lvl="0" indent="0" defTabSz="914400" rtl="0" eaLnBrk="1" fontAlgn="base" latinLnBrk="0" hangingPunct="1">
              <a:lnSpc>
                <a:spcPct val="100000"/>
              </a:lnSpc>
              <a:spcBef>
                <a:spcPct val="0"/>
              </a:spcBef>
              <a:spcAft>
                <a:spcPct val="0"/>
              </a:spcAft>
              <a:buClrTx/>
              <a:buSzTx/>
              <a:buFontTx/>
              <a:buNone/>
              <a:tabLst/>
            </a:pPr>
            <a:r>
              <a:rPr kumimoji="0" lang="it-IT" sz="2400" b="1" u="none" strike="noStrike" cap="none" normalizeH="0" baseline="0" dirty="0" smtClean="0">
                <a:ln>
                  <a:noFill/>
                </a:ln>
                <a:solidFill>
                  <a:srgbClr val="2A221A"/>
                </a:solidFill>
                <a:effectLst/>
                <a:latin typeface="Times New Roman" pitchFamily="18" charset="0"/>
                <a:cs typeface="Times New Roman" pitchFamily="18" charset="0"/>
              </a:rPr>
              <a:t>Per questo stava così spesso davanti allo specchio. E avendo paura di essere sorpresa dalla madre, gli sguardi allo specchio avevano il marchio di un vizio segreto. </a:t>
            </a:r>
          </a:p>
          <a:p>
            <a:pPr marL="0" marR="0" lvl="0" indent="0" defTabSz="914400" rtl="0" eaLnBrk="1" fontAlgn="base" latinLnBrk="0" hangingPunct="1">
              <a:lnSpc>
                <a:spcPct val="100000"/>
              </a:lnSpc>
              <a:spcBef>
                <a:spcPct val="0"/>
              </a:spcBef>
              <a:spcAft>
                <a:spcPct val="0"/>
              </a:spcAft>
              <a:buClrTx/>
              <a:buSzTx/>
              <a:buFontTx/>
              <a:buNone/>
              <a:tabLst/>
            </a:pPr>
            <a:r>
              <a:rPr kumimoji="0" lang="it-IT" sz="2400" b="1" u="none" strike="noStrike" cap="none" normalizeH="0" baseline="0" dirty="0" smtClean="0">
                <a:ln>
                  <a:noFill/>
                </a:ln>
                <a:solidFill>
                  <a:srgbClr val="2A221A"/>
                </a:solidFill>
                <a:effectLst/>
                <a:latin typeface="Times New Roman" pitchFamily="18" charset="0"/>
                <a:cs typeface="Times New Roman" pitchFamily="18" charset="0"/>
              </a:rPr>
              <a:t>Quello che l’attirava verso lo specchio non era la vanità bensì la meraviglia di vedere il proprio io. </a:t>
            </a:r>
          </a:p>
          <a:p>
            <a:pPr marL="0" marR="0" lvl="0" indent="0" defTabSz="914400" rtl="0" eaLnBrk="1" fontAlgn="base" latinLnBrk="0" hangingPunct="1">
              <a:lnSpc>
                <a:spcPct val="100000"/>
              </a:lnSpc>
              <a:spcBef>
                <a:spcPct val="0"/>
              </a:spcBef>
              <a:spcAft>
                <a:spcPct val="0"/>
              </a:spcAft>
              <a:buClrTx/>
              <a:buSzTx/>
              <a:buFontTx/>
              <a:buNone/>
              <a:tabLst/>
            </a:pPr>
            <a:r>
              <a:rPr lang="it-IT" sz="2400" b="1" dirty="0" smtClean="0">
                <a:solidFill>
                  <a:srgbClr val="2A221A"/>
                </a:solidFill>
                <a:latin typeface="Times New Roman" pitchFamily="18" charset="0"/>
                <a:cs typeface="Times New Roman" pitchFamily="18" charset="0"/>
              </a:rPr>
              <a:t>(</a:t>
            </a:r>
            <a:r>
              <a:rPr lang="it-IT" sz="2400" b="1" dirty="0" err="1" smtClean="0">
                <a:solidFill>
                  <a:srgbClr val="2A221A"/>
                </a:solidFill>
                <a:latin typeface="Times New Roman" pitchFamily="18" charset="0"/>
                <a:cs typeface="Times New Roman" pitchFamily="18" charset="0"/>
              </a:rPr>
              <a:t>………</a:t>
            </a:r>
            <a:r>
              <a:rPr lang="it-IT" sz="2400" b="1" dirty="0" smtClean="0">
                <a:solidFill>
                  <a:srgbClr val="2A221A"/>
                </a:solidFill>
                <a:latin typeface="Times New Roman" pitchFamily="18" charset="0"/>
                <a:cs typeface="Times New Roman" pitchFamily="18" charset="0"/>
              </a:rPr>
              <a:t>. )</a:t>
            </a:r>
            <a:endParaRPr kumimoji="0" lang="it-IT" sz="2400" b="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2400" b="1" u="none" strike="noStrike" cap="none" normalizeH="0" baseline="0" dirty="0" smtClean="0">
                <a:ln>
                  <a:noFill/>
                </a:ln>
                <a:solidFill>
                  <a:srgbClr val="2A221A"/>
                </a:solidFill>
                <a:effectLst/>
                <a:latin typeface="Times New Roman" pitchFamily="18" charset="0"/>
                <a:cs typeface="Times New Roman" pitchFamily="18" charset="0"/>
              </a:rPr>
              <a:t>Si guardava a lungo e a volte la contrariava vedere sul proprio viso i tratti della madre.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1" i="1" u="none" strike="noStrike" cap="none" normalizeH="0" baseline="0" dirty="0" smtClean="0">
                <a:ln>
                  <a:noFill/>
                </a:ln>
                <a:solidFill>
                  <a:srgbClr val="FF0066"/>
                </a:solidFill>
                <a:effectLst/>
                <a:latin typeface="Times New Roman" pitchFamily="18" charset="0"/>
                <a:cs typeface="Times New Roman" pitchFamily="18" charset="0"/>
              </a:rPr>
              <a:t>Allora si guardava con più ostinazione, cercando con la forza della volontà di cancellare la fisionomia della madre, di sottrarla, così da far rimanere solo ciò che era lei stessa. </a:t>
            </a:r>
          </a:p>
          <a:p>
            <a:pPr marL="0" marR="0" lvl="0" indent="0" defTabSz="914400" rtl="0" eaLnBrk="0" fontAlgn="base" latinLnBrk="0" hangingPunct="0">
              <a:lnSpc>
                <a:spcPct val="100000"/>
              </a:lnSpc>
              <a:spcBef>
                <a:spcPct val="0"/>
              </a:spcBef>
              <a:spcAft>
                <a:spcPct val="0"/>
              </a:spcAft>
              <a:buClrTx/>
              <a:buSzTx/>
              <a:buFontTx/>
              <a:buNone/>
              <a:tabLst/>
            </a:pPr>
            <a:r>
              <a:rPr kumimoji="0" lang="it-IT" sz="2400" b="1" u="none" strike="noStrike" cap="none" normalizeH="0" baseline="0" dirty="0" smtClean="0">
                <a:ln>
                  <a:noFill/>
                </a:ln>
                <a:solidFill>
                  <a:srgbClr val="2A221A"/>
                </a:solidFill>
                <a:effectLst/>
                <a:latin typeface="Times New Roman" pitchFamily="18" charset="0"/>
                <a:cs typeface="Times New Roman" pitchFamily="18" charset="0"/>
              </a:rPr>
              <a:t>Quando ci riusciva, era un momento di ebbrezza: l’anima saliva sulla superficie del corpo, come quando un equipaggio irrompe dal ventre della nave, riempie tutto il ponte di coperta, agita le mani verso il cielo e canta”</a:t>
            </a:r>
          </a:p>
          <a:p>
            <a:pPr marL="0" marR="0" lvl="0" indent="0" defTabSz="914400" rtl="0" eaLnBrk="0" fontAlgn="base" latinLnBrk="0" hangingPunct="0">
              <a:lnSpc>
                <a:spcPct val="100000"/>
              </a:lnSpc>
              <a:spcBef>
                <a:spcPct val="0"/>
              </a:spcBef>
              <a:spcAft>
                <a:spcPct val="0"/>
              </a:spcAft>
              <a:buClrTx/>
              <a:buSzTx/>
              <a:buFontTx/>
              <a:buNone/>
              <a:tabLst/>
            </a:pPr>
            <a:endParaRPr kumimoji="0" lang="it-IT" sz="2000" b="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1" u="none" strike="noStrike" cap="none" normalizeH="0" baseline="0" dirty="0" smtClean="0">
                <a:ln>
                  <a:noFill/>
                </a:ln>
                <a:solidFill>
                  <a:srgbClr val="FF0000"/>
                </a:solidFill>
                <a:effectLst/>
                <a:latin typeface="Times New Roman" pitchFamily="18" charset="0"/>
                <a:cs typeface="Times New Roman" pitchFamily="18" charset="0"/>
              </a:rPr>
              <a:t>Milan Kundera, L’insostenibile leggerezza dell’essere</a:t>
            </a:r>
            <a:endParaRPr kumimoji="0" lang="it-IT" sz="2000" b="0" i="1" u="none" strike="noStrike" cap="none" normalizeH="0" baseline="0" dirty="0" smtClean="0">
              <a:ln>
                <a:noFill/>
              </a:ln>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5172531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142844" y="142852"/>
            <a:ext cx="4000528" cy="2954236"/>
          </a:xfrm>
          <a:prstGeom prst="rect">
            <a:avLst/>
          </a:prstGeom>
          <a:noFill/>
          <a:ln w="9525">
            <a:noFill/>
            <a:miter lim="800000"/>
            <a:headEnd/>
            <a:tailEnd/>
          </a:ln>
          <a:effectLst/>
        </p:spPr>
      </p:pic>
      <p:pic>
        <p:nvPicPr>
          <p:cNvPr id="107523" name="Picture 3"/>
          <p:cNvPicPr>
            <a:picLocks noChangeAspect="1" noChangeArrowheads="1"/>
          </p:cNvPicPr>
          <p:nvPr/>
        </p:nvPicPr>
        <p:blipFill>
          <a:blip r:embed="rId3" cstate="print"/>
          <a:srcRect/>
          <a:stretch>
            <a:fillRect/>
          </a:stretch>
        </p:blipFill>
        <p:spPr bwMode="auto">
          <a:xfrm>
            <a:off x="5286380" y="4001136"/>
            <a:ext cx="3714776" cy="2785450"/>
          </a:xfrm>
          <a:prstGeom prst="rect">
            <a:avLst/>
          </a:prstGeom>
          <a:noFill/>
          <a:ln w="9525">
            <a:noFill/>
            <a:miter lim="800000"/>
            <a:headEnd/>
            <a:tailEnd/>
          </a:ln>
          <a:effectLst/>
        </p:spPr>
      </p:pic>
      <p:sp>
        <p:nvSpPr>
          <p:cNvPr id="4" name="CasellaDiTesto 3"/>
          <p:cNvSpPr txBox="1"/>
          <p:nvPr/>
        </p:nvSpPr>
        <p:spPr>
          <a:xfrm>
            <a:off x="4817664" y="764704"/>
            <a:ext cx="3714776" cy="769441"/>
          </a:xfrm>
          <a:prstGeom prst="rect">
            <a:avLst/>
          </a:prstGeom>
          <a:noFill/>
        </p:spPr>
        <p:txBody>
          <a:bodyPr wrap="square" rtlCol="0">
            <a:spAutoFit/>
          </a:bodyPr>
          <a:lstStyle/>
          <a:p>
            <a:pPr algn="ctr"/>
            <a:r>
              <a:rPr lang="it-IT" sz="4400" dirty="0" smtClean="0">
                <a:solidFill>
                  <a:srgbClr val="FF0000"/>
                </a:solidFill>
              </a:rPr>
              <a:t>Su </a:t>
            </a:r>
            <a:r>
              <a:rPr lang="it-IT" sz="4400" dirty="0" err="1" smtClean="0">
                <a:solidFill>
                  <a:srgbClr val="FF0000"/>
                </a:solidFill>
              </a:rPr>
              <a:t>facebook</a:t>
            </a:r>
            <a:endParaRPr lang="it-IT" sz="4400" dirty="0">
              <a:solidFill>
                <a:srgbClr val="FF0000"/>
              </a:solidFill>
            </a:endParaRPr>
          </a:p>
        </p:txBody>
      </p:sp>
      <p:sp>
        <p:nvSpPr>
          <p:cNvPr id="5" name="CasellaDiTesto 4"/>
          <p:cNvSpPr txBox="1"/>
          <p:nvPr/>
        </p:nvSpPr>
        <p:spPr>
          <a:xfrm>
            <a:off x="357158" y="4731261"/>
            <a:ext cx="3714776" cy="1446550"/>
          </a:xfrm>
          <a:prstGeom prst="rect">
            <a:avLst/>
          </a:prstGeom>
          <a:noFill/>
        </p:spPr>
        <p:txBody>
          <a:bodyPr wrap="square" rtlCol="0">
            <a:spAutoFit/>
          </a:bodyPr>
          <a:lstStyle/>
          <a:p>
            <a:pPr algn="ctr"/>
            <a:r>
              <a:rPr lang="it-IT" sz="4400" dirty="0" smtClean="0">
                <a:solidFill>
                  <a:srgbClr val="FF0000"/>
                </a:solidFill>
              </a:rPr>
              <a:t>Gli assomiglio?</a:t>
            </a:r>
          </a:p>
        </p:txBody>
      </p:sp>
      <p:sp>
        <p:nvSpPr>
          <p:cNvPr id="59393" name="Rectangle 1"/>
          <p:cNvSpPr>
            <a:spLocks noChangeArrowheads="1"/>
          </p:cNvSpPr>
          <p:nvPr/>
        </p:nvSpPr>
        <p:spPr bwMode="auto">
          <a:xfrm>
            <a:off x="35496" y="3065009"/>
            <a:ext cx="9001156" cy="101566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1" u="none" strike="noStrike" cap="none" normalizeH="0" baseline="0" dirty="0" smtClean="0">
                <a:ln>
                  <a:noFill/>
                </a:ln>
                <a:solidFill>
                  <a:srgbClr val="333132"/>
                </a:solidFill>
                <a:effectLst/>
                <a:latin typeface="Arial" pitchFamily="34" charset="0"/>
                <a:ea typeface="Times New Roman" pitchFamily="18" charset="0"/>
                <a:cs typeface="Arial" pitchFamily="34" charset="0"/>
              </a:rPr>
              <a:t>«Osservavo la sua foto. Era ancora</a:t>
            </a:r>
            <a:r>
              <a:rPr kumimoji="0" lang="it-IT" sz="2000" b="0" i="1" u="none" strike="noStrike" cap="none" normalizeH="0" dirty="0" smtClean="0">
                <a:ln>
                  <a:noFill/>
                </a:ln>
                <a:solidFill>
                  <a:srgbClr val="333132"/>
                </a:solidFill>
                <a:effectLst/>
                <a:latin typeface="Arial" pitchFamily="34" charset="0"/>
                <a:ea typeface="Times New Roman" pitchFamily="18" charset="0"/>
                <a:cs typeface="Arial" pitchFamily="34" charset="0"/>
              </a:rPr>
              <a:t> come me la ricordavo …»</a:t>
            </a:r>
          </a:p>
          <a:p>
            <a:pPr marL="0" marR="0" lvl="0" indent="0" algn="ctr" defTabSz="914400" rtl="0" eaLnBrk="1" fontAlgn="base" latinLnBrk="0" hangingPunct="1">
              <a:lnSpc>
                <a:spcPct val="100000"/>
              </a:lnSpc>
              <a:spcBef>
                <a:spcPct val="0"/>
              </a:spcBef>
              <a:spcAft>
                <a:spcPct val="0"/>
              </a:spcAft>
              <a:buClrTx/>
              <a:buSzTx/>
              <a:buFontTx/>
              <a:buNone/>
              <a:tabLst/>
            </a:pPr>
            <a:r>
              <a:rPr lang="it-IT" sz="2000" i="1" baseline="0" dirty="0" smtClean="0">
                <a:solidFill>
                  <a:srgbClr val="333132"/>
                </a:solidFill>
                <a:latin typeface="Arial" pitchFamily="34" charset="0"/>
                <a:cs typeface="Arial" pitchFamily="34" charset="0"/>
              </a:rPr>
              <a:t>«La</a:t>
            </a:r>
            <a:r>
              <a:rPr lang="it-IT" sz="2000" i="1" dirty="0" smtClean="0">
                <a:solidFill>
                  <a:srgbClr val="333132"/>
                </a:solidFill>
                <a:latin typeface="Arial" pitchFamily="34" charset="0"/>
                <a:cs typeface="Arial" pitchFamily="34" charset="0"/>
              </a:rPr>
              <a:t> cercavo, ma ce n’erano tante con lo stesso nome e cognome. E poi l’ho vista … siamo identiche!»</a:t>
            </a:r>
            <a:endParaRPr kumimoji="0" lang="it-IT" sz="20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079149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p:cNvPicPr>
            <a:picLocks noChangeAspect="1" noChangeArrowheads="1"/>
          </p:cNvPicPr>
          <p:nvPr/>
        </p:nvPicPr>
        <p:blipFill>
          <a:blip r:embed="rId2" cstate="print"/>
          <a:srcRect/>
          <a:stretch>
            <a:fillRect/>
          </a:stretch>
        </p:blipFill>
        <p:spPr bwMode="auto">
          <a:xfrm>
            <a:off x="179388" y="130175"/>
            <a:ext cx="1728787" cy="2913063"/>
          </a:xfrm>
          <a:prstGeom prst="rect">
            <a:avLst/>
          </a:prstGeom>
          <a:noFill/>
          <a:ln w="9525">
            <a:noFill/>
            <a:miter lim="800000"/>
            <a:headEnd/>
            <a:tailEnd/>
          </a:ln>
        </p:spPr>
      </p:pic>
      <p:pic>
        <p:nvPicPr>
          <p:cNvPr id="79875" name="Picture 7" descr="http://imalbum.aufeminin.com/album/D20131218/0_uplfrm_peace-tattoo-sbpwa-11446_H182821_L.jpg"/>
          <p:cNvPicPr>
            <a:picLocks noChangeAspect="1" noChangeArrowheads="1"/>
          </p:cNvPicPr>
          <p:nvPr/>
        </p:nvPicPr>
        <p:blipFill>
          <a:blip r:embed="rId3" cstate="print"/>
          <a:srcRect/>
          <a:stretch>
            <a:fillRect/>
          </a:stretch>
        </p:blipFill>
        <p:spPr bwMode="auto">
          <a:xfrm>
            <a:off x="0" y="3429000"/>
            <a:ext cx="2771775" cy="2079625"/>
          </a:xfrm>
          <a:prstGeom prst="rect">
            <a:avLst/>
          </a:prstGeom>
          <a:noFill/>
          <a:ln w="9525">
            <a:noFill/>
            <a:miter lim="800000"/>
            <a:headEnd/>
            <a:tailEnd/>
          </a:ln>
        </p:spPr>
      </p:pic>
      <p:pic>
        <p:nvPicPr>
          <p:cNvPr id="79876" name="Picture 2" descr="http://t1.uccdn.com/it/images/9/4/2/img_qual_e_il_significato_del_tatuaggio_tribale_del_geco_4249_600.jpg"/>
          <p:cNvPicPr>
            <a:picLocks noChangeAspect="1" noChangeArrowheads="1"/>
          </p:cNvPicPr>
          <p:nvPr/>
        </p:nvPicPr>
        <p:blipFill>
          <a:blip r:embed="rId4" cstate="print"/>
          <a:srcRect/>
          <a:stretch>
            <a:fillRect/>
          </a:stretch>
        </p:blipFill>
        <p:spPr bwMode="auto">
          <a:xfrm>
            <a:off x="7019925" y="4508500"/>
            <a:ext cx="2305050" cy="2305050"/>
          </a:xfrm>
          <a:prstGeom prst="rect">
            <a:avLst/>
          </a:prstGeom>
          <a:noFill/>
          <a:ln w="9525">
            <a:noFill/>
            <a:miter lim="800000"/>
            <a:headEnd/>
            <a:tailEnd/>
          </a:ln>
        </p:spPr>
      </p:pic>
      <p:sp>
        <p:nvSpPr>
          <p:cNvPr id="79877" name="Titolo 1"/>
          <p:cNvSpPr>
            <a:spLocks noGrp="1"/>
          </p:cNvSpPr>
          <p:nvPr>
            <p:ph type="title"/>
          </p:nvPr>
        </p:nvSpPr>
        <p:spPr>
          <a:xfrm>
            <a:off x="3409950" y="44450"/>
            <a:ext cx="5626100" cy="1143000"/>
          </a:xfrm>
        </p:spPr>
        <p:txBody>
          <a:bodyPr/>
          <a:lstStyle/>
          <a:p>
            <a:r>
              <a:rPr lang="it-IT" smtClean="0"/>
              <a:t>Mettere sul corpo …</a:t>
            </a:r>
          </a:p>
        </p:txBody>
      </p:sp>
      <p:sp>
        <p:nvSpPr>
          <p:cNvPr id="3" name="Segnaposto contenuto 2"/>
          <p:cNvSpPr>
            <a:spLocks noGrp="1"/>
          </p:cNvSpPr>
          <p:nvPr>
            <p:ph idx="1"/>
          </p:nvPr>
        </p:nvSpPr>
        <p:spPr>
          <a:xfrm>
            <a:off x="806450" y="5627688"/>
            <a:ext cx="8229600" cy="1185862"/>
          </a:xfrm>
        </p:spPr>
        <p:txBody>
          <a:bodyPr>
            <a:normAutofit fontScale="85000" lnSpcReduction="20000"/>
          </a:bodyPr>
          <a:lstStyle/>
          <a:p>
            <a:pPr>
              <a:buFont typeface="Wingdings" pitchFamily="2" charset="2"/>
              <a:buNone/>
              <a:defRPr/>
            </a:pPr>
            <a:r>
              <a:rPr lang="it-IT" sz="2000" b="1" dirty="0" smtClean="0"/>
              <a:t>Adattabilità</a:t>
            </a:r>
          </a:p>
          <a:p>
            <a:pPr>
              <a:buFont typeface="Wingdings" pitchFamily="2" charset="2"/>
              <a:buNone/>
              <a:defRPr/>
            </a:pPr>
            <a:r>
              <a:rPr lang="it-IT" sz="2000" dirty="0" smtClean="0"/>
              <a:t>Per alcune culture aborigene il Geco rappresenta l'adattabilità, la rigenerazione, la forza e la </a:t>
            </a:r>
            <a:r>
              <a:rPr lang="it-IT" sz="2000" b="1" dirty="0" smtClean="0"/>
              <a:t>capacità di sopravvivenza</a:t>
            </a:r>
            <a:r>
              <a:rPr lang="it-IT" sz="2000" dirty="0" smtClean="0"/>
              <a:t>.</a:t>
            </a:r>
          </a:p>
          <a:p>
            <a:pPr>
              <a:buFont typeface="Wingdings" pitchFamily="2" charset="2"/>
              <a:buNone/>
              <a:defRPr/>
            </a:pPr>
            <a:r>
              <a:rPr lang="it-IT" sz="2000" dirty="0" smtClean="0"/>
              <a:t>Insegna all'uomo che per sopravvivere bisogna essere in grado di adattarsi ad ogni situazione e trovare sempre la forza di andare avanti anche quando tutto sembra volerci ostacolare.</a:t>
            </a:r>
          </a:p>
        </p:txBody>
      </p:sp>
      <p:sp>
        <p:nvSpPr>
          <p:cNvPr id="79879" name="Rettangolo 6"/>
          <p:cNvSpPr>
            <a:spLocks noChangeArrowheads="1"/>
          </p:cNvSpPr>
          <p:nvPr/>
        </p:nvSpPr>
        <p:spPr bwMode="auto">
          <a:xfrm>
            <a:off x="1763713" y="1125538"/>
            <a:ext cx="7129462" cy="2030412"/>
          </a:xfrm>
          <a:prstGeom prst="rect">
            <a:avLst/>
          </a:prstGeom>
          <a:solidFill>
            <a:schemeClr val="bg1"/>
          </a:solidFill>
          <a:ln w="9525">
            <a:noFill/>
            <a:miter lim="800000"/>
            <a:headEnd/>
            <a:tailEnd/>
          </a:ln>
        </p:spPr>
        <p:txBody>
          <a:bodyPr>
            <a:spAutoFit/>
          </a:bodyPr>
          <a:lstStyle/>
          <a:p>
            <a:r>
              <a:rPr lang="it-IT" b="1"/>
              <a:t>L’Araba Fenice è il simbolo che più di ogni altro ha il significato di Rinascita, di Morte e Risurrezione</a:t>
            </a:r>
            <a:r>
              <a:rPr lang="it-IT"/>
              <a:t>.</a:t>
            </a:r>
            <a:br>
              <a:rPr lang="it-IT"/>
            </a:br>
            <a:r>
              <a:rPr lang="it-IT"/>
              <a:t>Secondo la leggenda, questo colorato e bellissimo uccello mitologico (che vive circa 500 anni) riesce a risorgere dalle proprie ceneri.</a:t>
            </a:r>
            <a:br>
              <a:rPr lang="it-IT"/>
            </a:br>
            <a:r>
              <a:rPr lang="it-IT"/>
              <a:t>Poco prima di morire si prepara un nido e aspetta che il sole lo incendi diventando polvere, dopodichè alcuni giorni dopo ha la capacità di rinascere ancora più bello di prima.</a:t>
            </a:r>
          </a:p>
        </p:txBody>
      </p:sp>
      <p:sp>
        <p:nvSpPr>
          <p:cNvPr id="8" name="Rettangolo 7"/>
          <p:cNvSpPr/>
          <p:nvPr/>
        </p:nvSpPr>
        <p:spPr>
          <a:xfrm>
            <a:off x="2124075" y="3571875"/>
            <a:ext cx="5256213" cy="2017713"/>
          </a:xfrm>
          <a:prstGeom prst="rect">
            <a:avLst/>
          </a:prstGeom>
          <a:solidFill>
            <a:schemeClr val="bg1">
              <a:lumMod val="75000"/>
            </a:schemeClr>
          </a:solidFill>
        </p:spPr>
        <p:txBody>
          <a:bodyPr>
            <a:spAutoFit/>
          </a:bodyPr>
          <a:lstStyle/>
          <a:p>
            <a:pPr>
              <a:defRPr/>
            </a:pPr>
            <a:r>
              <a:rPr lang="it-IT" b="1" dirty="0">
                <a:latin typeface="Arial" charset="0"/>
              </a:rPr>
              <a:t> Passato, presente e futuro, in armonia</a:t>
            </a:r>
          </a:p>
          <a:p>
            <a:pPr>
              <a:defRPr/>
            </a:pPr>
            <a:r>
              <a:rPr lang="it-IT" dirty="0">
                <a:latin typeface="Arial" charset="0"/>
              </a:rPr>
              <a:t>Con le radici che affondano nella terra ed i rami che si protendono verso il cielo sono infatti considerati elementi di collegamento tra terra e cielo tanto sul piano materiale che spirituale, e tra passato e futuro, con il tronco che rappresenta il presente.</a:t>
            </a:r>
          </a:p>
        </p:txBody>
      </p:sp>
    </p:spTree>
    <p:extLst>
      <p:ext uri="{BB962C8B-B14F-4D97-AF65-F5344CB8AC3E}">
        <p14:creationId xmlns:p14="http://schemas.microsoft.com/office/powerpoint/2010/main" val="33771307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Ho capito ‘di non poter capire a priori’, se non cercavo </a:t>
            </a:r>
            <a:br>
              <a:rPr lang="it-IT" dirty="0" smtClean="0"/>
            </a:br>
            <a:r>
              <a:rPr lang="it-IT" u="sng" dirty="0" smtClean="0">
                <a:solidFill>
                  <a:srgbClr val="FF0000"/>
                </a:solidFill>
              </a:rPr>
              <a:t>UNA ATTENZIONE COMUNE</a:t>
            </a:r>
            <a:endParaRPr lang="it-IT" u="sng" dirty="0">
              <a:solidFill>
                <a:srgbClr val="FF0000"/>
              </a:solidFill>
            </a:endParaRPr>
          </a:p>
        </p:txBody>
      </p:sp>
      <p:pic>
        <p:nvPicPr>
          <p:cNvPr id="4" name="Segnaposto contenuto 3"/>
          <p:cNvPicPr>
            <a:picLocks noGrp="1" noChangeAspect="1"/>
          </p:cNvPicPr>
          <p:nvPr>
            <p:ph idx="1"/>
          </p:nvPr>
        </p:nvPicPr>
        <p:blipFill>
          <a:blip r:embed="rId2"/>
          <a:stretch>
            <a:fillRect/>
          </a:stretch>
        </p:blipFill>
        <p:spPr>
          <a:xfrm>
            <a:off x="4427984" y="2708920"/>
            <a:ext cx="4452497" cy="3528392"/>
          </a:xfrm>
          <a:prstGeom prst="rect">
            <a:avLst/>
          </a:prstGeom>
        </p:spPr>
      </p:pic>
      <p:sp>
        <p:nvSpPr>
          <p:cNvPr id="3" name="CasellaDiTesto 2"/>
          <p:cNvSpPr txBox="1"/>
          <p:nvPr/>
        </p:nvSpPr>
        <p:spPr>
          <a:xfrm>
            <a:off x="467544" y="3429000"/>
            <a:ext cx="3960440" cy="1477328"/>
          </a:xfrm>
          <a:prstGeom prst="rect">
            <a:avLst/>
          </a:prstGeom>
          <a:noFill/>
        </p:spPr>
        <p:txBody>
          <a:bodyPr wrap="square" rtlCol="0">
            <a:spAutoFit/>
          </a:bodyPr>
          <a:lstStyle/>
          <a:p>
            <a:r>
              <a:rPr lang="it-IT" dirty="0" smtClean="0"/>
              <a:t>CERCARE DI COMPRENDERE IL LORO LINGUAGGIO</a:t>
            </a:r>
          </a:p>
          <a:p>
            <a:r>
              <a:rPr lang="it-IT" dirty="0" smtClean="0"/>
              <a:t>Tatuaggi, musica, look</a:t>
            </a:r>
          </a:p>
          <a:p>
            <a:r>
              <a:rPr lang="it-IT" dirty="0" smtClean="0"/>
              <a:t>Senza giudizio</a:t>
            </a:r>
          </a:p>
          <a:p>
            <a:endParaRPr lang="it-IT" dirty="0"/>
          </a:p>
        </p:txBody>
      </p:sp>
      <p:sp>
        <p:nvSpPr>
          <p:cNvPr id="5" name="CasellaDiTesto 4"/>
          <p:cNvSpPr txBox="1"/>
          <p:nvPr/>
        </p:nvSpPr>
        <p:spPr>
          <a:xfrm>
            <a:off x="1043608" y="5108817"/>
            <a:ext cx="4392488" cy="923330"/>
          </a:xfrm>
          <a:prstGeom prst="rect">
            <a:avLst/>
          </a:prstGeom>
          <a:noFill/>
        </p:spPr>
        <p:txBody>
          <a:bodyPr wrap="square" rtlCol="0">
            <a:spAutoFit/>
          </a:bodyPr>
          <a:lstStyle/>
          <a:p>
            <a:r>
              <a:rPr lang="it-IT" dirty="0" smtClean="0"/>
              <a:t>Utilizzare la FORMA (il linguaggio) che loro propongono, per lavorare su COINTENUTI </a:t>
            </a:r>
            <a:endParaRPr lang="it-IT" dirty="0"/>
          </a:p>
        </p:txBody>
      </p:sp>
      <p:sp>
        <p:nvSpPr>
          <p:cNvPr id="6" name="Rettangolo 5"/>
          <p:cNvSpPr/>
          <p:nvPr/>
        </p:nvSpPr>
        <p:spPr bwMode="auto">
          <a:xfrm>
            <a:off x="8244408" y="5108817"/>
            <a:ext cx="899592" cy="163255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a typeface="ＭＳ Ｐゴシック" pitchFamily="-124" charset="-128"/>
            </a:endParaRPr>
          </a:p>
        </p:txBody>
      </p:sp>
    </p:spTree>
    <p:extLst>
      <p:ext uri="{BB962C8B-B14F-4D97-AF65-F5344CB8AC3E}">
        <p14:creationId xmlns:p14="http://schemas.microsoft.com/office/powerpoint/2010/main" val="1329321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1"/>
          <p:cNvSpPr>
            <a:spLocks noChangeArrowheads="1"/>
          </p:cNvSpPr>
          <p:nvPr/>
        </p:nvSpPr>
        <p:spPr bwMode="auto">
          <a:xfrm>
            <a:off x="428625" y="1545754"/>
            <a:ext cx="8286750" cy="4832092"/>
          </a:xfrm>
          <a:prstGeom prst="rect">
            <a:avLst/>
          </a:prstGeom>
          <a:solidFill>
            <a:srgbClr val="FFFFCC"/>
          </a:solidFill>
          <a:ln w="57150">
            <a:solidFill>
              <a:schemeClr val="accent1"/>
            </a:solidFill>
            <a:miter lim="800000"/>
            <a:headEnd/>
            <a:tailEnd/>
          </a:ln>
        </p:spPr>
        <p:txBody>
          <a:bodyPr wrap="square">
            <a:spAutoFit/>
          </a:bodyPr>
          <a:lstStyle/>
          <a:p>
            <a:pPr algn="ctr"/>
            <a:r>
              <a:rPr lang="it-IT" sz="2800" b="1" dirty="0">
                <a:solidFill>
                  <a:srgbClr val="FF0000"/>
                </a:solidFill>
              </a:rPr>
              <a:t>Traumi da stress cronico per relazioni disfunzionali </a:t>
            </a:r>
          </a:p>
          <a:p>
            <a:pPr algn="ctr"/>
            <a:endParaRPr lang="it-IT" sz="2800" dirty="0"/>
          </a:p>
          <a:p>
            <a:pPr algn="ctr"/>
            <a:r>
              <a:rPr lang="it-IT" sz="2800" dirty="0"/>
              <a:t>Esperienze percepite dal bambino come </a:t>
            </a:r>
          </a:p>
          <a:p>
            <a:pPr algn="ctr"/>
            <a:r>
              <a:rPr lang="it-IT" sz="2800" b="1" i="1" dirty="0"/>
              <a:t>non </a:t>
            </a:r>
            <a:r>
              <a:rPr lang="it-IT" sz="2800" b="1" i="1" dirty="0" err="1"/>
              <a:t>sopraffacenti</a:t>
            </a:r>
            <a:r>
              <a:rPr lang="it-IT" sz="2800" b="1" i="1" dirty="0"/>
              <a:t> </a:t>
            </a:r>
          </a:p>
          <a:p>
            <a:pPr algn="ctr"/>
            <a:endParaRPr lang="it-IT" sz="2800" dirty="0"/>
          </a:p>
          <a:p>
            <a:pPr algn="ctr"/>
            <a:r>
              <a:rPr lang="it-IT" sz="2800" dirty="0"/>
              <a:t>proprio a causa della </a:t>
            </a:r>
            <a:r>
              <a:rPr lang="it-IT" sz="2800" b="1" dirty="0"/>
              <a:t>cronicità</a:t>
            </a:r>
            <a:r>
              <a:rPr lang="it-IT" sz="2800" dirty="0"/>
              <a:t> </a:t>
            </a:r>
          </a:p>
          <a:p>
            <a:pPr algn="ctr"/>
            <a:r>
              <a:rPr lang="it-IT" sz="2800" dirty="0"/>
              <a:t>che rende l'esperienza paradossalmente </a:t>
            </a:r>
            <a:endParaRPr lang="it-IT" sz="2800" dirty="0" smtClean="0"/>
          </a:p>
          <a:p>
            <a:pPr algn="ctr"/>
            <a:r>
              <a:rPr lang="it-IT" sz="2800" b="1" dirty="0" smtClean="0"/>
              <a:t>predicibile </a:t>
            </a:r>
            <a:endParaRPr lang="it-IT" sz="2800" b="1" dirty="0"/>
          </a:p>
          <a:p>
            <a:pPr algn="ctr"/>
            <a:r>
              <a:rPr lang="it-IT" sz="2800" dirty="0"/>
              <a:t>quindi perversamente funzionale alla </a:t>
            </a:r>
            <a:r>
              <a:rPr lang="it-IT" sz="2800" b="1" dirty="0"/>
              <a:t>continuità del </a:t>
            </a:r>
            <a:r>
              <a:rPr lang="it-IT" sz="2800" b="1" dirty="0" smtClean="0"/>
              <a:t>sé</a:t>
            </a:r>
            <a:endParaRPr lang="it-IT" sz="2800" b="1" dirty="0"/>
          </a:p>
        </p:txBody>
      </p:sp>
    </p:spTree>
    <p:extLst>
      <p:ext uri="{BB962C8B-B14F-4D97-AF65-F5344CB8AC3E}">
        <p14:creationId xmlns:p14="http://schemas.microsoft.com/office/powerpoint/2010/main" val="36049903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6750" y="118712"/>
            <a:ext cx="8787738" cy="6622656"/>
          </a:xfrm>
          <a:prstGeom prst="rect">
            <a:avLst/>
          </a:prstGeom>
        </p:spPr>
      </p:pic>
    </p:spTree>
    <p:extLst>
      <p:ext uri="{BB962C8B-B14F-4D97-AF65-F5344CB8AC3E}">
        <p14:creationId xmlns:p14="http://schemas.microsoft.com/office/powerpoint/2010/main" val="2138337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816" y="44624"/>
            <a:ext cx="8229600" cy="1143000"/>
          </a:xfrm>
        </p:spPr>
        <p:txBody>
          <a:bodyPr/>
          <a:lstStyle/>
          <a:p>
            <a:pPr algn="l">
              <a:defRPr/>
            </a:pPr>
            <a:r>
              <a:rPr lang="it-IT" b="1" dirty="0" smtClean="0"/>
              <a:t>Partire - o arrivare - al corpo</a:t>
            </a:r>
            <a:endParaRPr lang="it-IT" b="1" dirty="0"/>
          </a:p>
        </p:txBody>
      </p:sp>
      <p:pic>
        <p:nvPicPr>
          <p:cNvPr id="63491" name="Picture 2"/>
          <p:cNvPicPr>
            <a:picLocks noGrp="1" noChangeAspect="1" noChangeArrowheads="1"/>
          </p:cNvPicPr>
          <p:nvPr>
            <p:ph idx="1"/>
          </p:nvPr>
        </p:nvPicPr>
        <p:blipFill>
          <a:blip r:embed="rId2" cstate="print"/>
          <a:srcRect/>
          <a:stretch>
            <a:fillRect/>
          </a:stretch>
        </p:blipFill>
        <p:spPr>
          <a:xfrm>
            <a:off x="467544" y="1052736"/>
            <a:ext cx="5184576" cy="2909691"/>
          </a:xfrm>
        </p:spPr>
      </p:pic>
      <p:sp>
        <p:nvSpPr>
          <p:cNvPr id="78849" name="Rectangle 1"/>
          <p:cNvSpPr>
            <a:spLocks noChangeArrowheads="1"/>
          </p:cNvSpPr>
          <p:nvPr/>
        </p:nvSpPr>
        <p:spPr bwMode="auto">
          <a:xfrm>
            <a:off x="179512" y="3955122"/>
            <a:ext cx="8784976" cy="3139321"/>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1" u="none" strike="noStrike" cap="none" normalizeH="0" baseline="0" dirty="0" smtClean="0">
                <a:ln>
                  <a:noFill/>
                </a:ln>
                <a:solidFill>
                  <a:schemeClr val="tx1"/>
                </a:solidFill>
                <a:effectLst/>
                <a:latin typeface="+mj-lt"/>
                <a:ea typeface="Calibri" pitchFamily="34" charset="0"/>
                <a:cs typeface="Aharoni" pitchFamily="2" charset="-79"/>
              </a:rPr>
              <a:t>La mancanza di </a:t>
            </a:r>
            <a:r>
              <a:rPr kumimoji="0" lang="it-IT" sz="2400" b="1" i="1" u="none" strike="noStrike" cap="none" normalizeH="0" baseline="0" dirty="0" err="1" smtClean="0">
                <a:ln>
                  <a:noFill/>
                </a:ln>
                <a:solidFill>
                  <a:schemeClr val="tx1"/>
                </a:solidFill>
                <a:effectLst/>
                <a:latin typeface="+mj-lt"/>
                <a:ea typeface="Calibri" pitchFamily="34" charset="0"/>
                <a:cs typeface="Aharoni" pitchFamily="2" charset="-79"/>
              </a:rPr>
              <a:t>mentalizzazione</a:t>
            </a:r>
            <a:r>
              <a:rPr kumimoji="0" lang="it-IT" sz="2400" b="1" i="1" u="none" strike="noStrike" cap="none" normalizeH="0" baseline="0" dirty="0" smtClean="0">
                <a:ln>
                  <a:noFill/>
                </a:ln>
                <a:solidFill>
                  <a:schemeClr val="tx1"/>
                </a:solidFill>
                <a:effectLst/>
                <a:latin typeface="+mj-lt"/>
                <a:ea typeface="Calibri" pitchFamily="34" charset="0"/>
                <a:cs typeface="Aharoni" pitchFamily="2" charset="-79"/>
              </a:rPr>
              <a:t>, cioè di strutture psichiche adeguate che gli permettano di comprendere se stesso e le intenzioni degli altri, può spingere il bambino / ragazzo ad usare il corpo, e quindi anche l'aggressività, come se in un certo senso il corpo prendesse il posto della mente.</a:t>
            </a:r>
            <a:endParaRPr kumimoji="0" lang="it-IT" sz="2400" b="1" i="1" u="none" strike="noStrike" cap="none" normalizeH="0" baseline="0" dirty="0" smtClean="0">
              <a:ln>
                <a:noFill/>
              </a:ln>
              <a:solidFill>
                <a:schemeClr val="tx1"/>
              </a:solidFill>
              <a:effectLst/>
              <a:latin typeface="+mj-lt"/>
              <a:cs typeface="Aharoni"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i="1" u="none" strike="noStrike" cap="none" normalizeH="0" baseline="0" dirty="0" smtClean="0">
                <a:ln>
                  <a:noFill/>
                </a:ln>
                <a:solidFill>
                  <a:schemeClr val="tx1"/>
                </a:solidFill>
                <a:effectLst/>
                <a:latin typeface="+mj-lt"/>
                <a:ea typeface="Calibri" pitchFamily="34" charset="0"/>
                <a:cs typeface="Aharoni" pitchFamily="2" charset="-79"/>
              </a:rPr>
              <a:t>(</a:t>
            </a:r>
            <a:r>
              <a:rPr kumimoji="0" lang="it-IT" i="1" u="none" strike="noStrike" cap="none" normalizeH="0" baseline="0" dirty="0" err="1" smtClean="0">
                <a:ln>
                  <a:noFill/>
                </a:ln>
                <a:solidFill>
                  <a:schemeClr val="tx1"/>
                </a:solidFill>
                <a:effectLst/>
                <a:latin typeface="+mj-lt"/>
                <a:ea typeface="Calibri" pitchFamily="34" charset="0"/>
                <a:cs typeface="Aharoni" pitchFamily="2" charset="-79"/>
              </a:rPr>
              <a:t>Fonagy</a:t>
            </a:r>
            <a:r>
              <a:rPr kumimoji="0" lang="it-IT" i="1" u="none" strike="noStrike" cap="none" normalizeH="0" baseline="0" dirty="0" smtClean="0">
                <a:ln>
                  <a:noFill/>
                </a:ln>
                <a:solidFill>
                  <a:schemeClr val="tx1"/>
                </a:solidFill>
                <a:effectLst/>
                <a:latin typeface="+mj-lt"/>
                <a:ea typeface="Calibri" pitchFamily="34" charset="0"/>
                <a:cs typeface="Aharoni" pitchFamily="2" charset="-79"/>
              </a:rPr>
              <a:t> P. &amp; Target M. (1993-2000). Attaccamento e funzione riflessiva. Milano: Cortina,</a:t>
            </a:r>
            <a:endParaRPr kumimoji="0" lang="it-IT" i="0" u="none" strike="noStrike" cap="none" normalizeH="0" baseline="0" dirty="0" smtClean="0">
              <a:ln>
                <a:noFill/>
              </a:ln>
              <a:solidFill>
                <a:schemeClr val="tx1"/>
              </a:solidFill>
              <a:effectLst/>
              <a:latin typeface="+mj-lt"/>
              <a:cs typeface="Aharoni"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i="1" u="none" strike="noStrike" cap="none" normalizeH="0" baseline="0" dirty="0" smtClean="0">
                <a:ln>
                  <a:noFill/>
                </a:ln>
                <a:solidFill>
                  <a:schemeClr val="tx1"/>
                </a:solidFill>
                <a:effectLst/>
                <a:latin typeface="+mj-lt"/>
                <a:ea typeface="Calibri" pitchFamily="34" charset="0"/>
                <a:cs typeface="Aharoni" pitchFamily="2" charset="-79"/>
              </a:rPr>
              <a:t>2001)</a:t>
            </a:r>
            <a:endParaRPr kumimoji="0" lang="it-IT" i="0" u="none" strike="noStrike" cap="none" normalizeH="0" baseline="0" dirty="0" smtClean="0">
              <a:ln>
                <a:noFill/>
              </a:ln>
              <a:solidFill>
                <a:schemeClr val="tx1"/>
              </a:solidFill>
              <a:effectLst/>
              <a:latin typeface="+mj-lt"/>
              <a:cs typeface="Aharoni" pitchFamily="2" charset="-79"/>
            </a:endParaRPr>
          </a:p>
        </p:txBody>
      </p:sp>
    </p:spTree>
    <p:extLst>
      <p:ext uri="{BB962C8B-B14F-4D97-AF65-F5344CB8AC3E}">
        <p14:creationId xmlns:p14="http://schemas.microsoft.com/office/powerpoint/2010/main" val="8659009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260648"/>
            <a:ext cx="8229600" cy="6408712"/>
          </a:xfrm>
          <a:solidFill>
            <a:srgbClr val="FFFFCC"/>
          </a:solidFill>
        </p:spPr>
        <p:txBody>
          <a:bodyPr>
            <a:normAutofit fontScale="62500" lnSpcReduction="20000"/>
          </a:bodyPr>
          <a:lstStyle/>
          <a:p>
            <a:pPr>
              <a:lnSpc>
                <a:spcPct val="120000"/>
              </a:lnSpc>
              <a:buNone/>
            </a:pPr>
            <a:endParaRPr lang="it-IT" dirty="0" smtClean="0"/>
          </a:p>
          <a:p>
            <a:pPr>
              <a:lnSpc>
                <a:spcPct val="120000"/>
              </a:lnSpc>
              <a:buNone/>
            </a:pPr>
            <a:r>
              <a:rPr lang="it-IT" dirty="0" smtClean="0"/>
              <a:t>Eppure questo corpo, sovra utilizzato, non è ben ascoltato. </a:t>
            </a:r>
          </a:p>
          <a:p>
            <a:pPr algn="ctr">
              <a:lnSpc>
                <a:spcPct val="120000"/>
              </a:lnSpc>
              <a:buNone/>
            </a:pPr>
            <a:r>
              <a:rPr lang="it-IT" b="1" dirty="0" smtClean="0"/>
              <a:t>Bambini, ragazzi (ed adulti rabbiosi) hanno più difficoltà di altri ad ascoltare i propri corpi. </a:t>
            </a:r>
          </a:p>
          <a:p>
            <a:pPr algn="r">
              <a:lnSpc>
                <a:spcPct val="120000"/>
              </a:lnSpc>
              <a:buNone/>
            </a:pPr>
            <a:r>
              <a:rPr lang="it-IT" dirty="0" smtClean="0"/>
              <a:t>Generalmente, quando sperimentiamo una emozione, la percepiamo anche in qualche parte del corpo (possiamo sentire dei brividi sulla schiena, il sangue che arriva al viso, accorgerci che il cuore batte più in fretta, percepire una tensione muscolare in qualche parte del corpo come le gambe o serrando i pugni ..). </a:t>
            </a:r>
          </a:p>
          <a:p>
            <a:pPr algn="r">
              <a:lnSpc>
                <a:spcPct val="120000"/>
              </a:lnSpc>
              <a:buNone/>
            </a:pPr>
            <a:r>
              <a:rPr lang="it-IT" dirty="0" smtClean="0"/>
              <a:t>Ma alcuni bambini / ragazzi interpretano male o non riescono ad interpretare affatto questi segnali. </a:t>
            </a:r>
          </a:p>
          <a:p>
            <a:pPr>
              <a:lnSpc>
                <a:spcPct val="120000"/>
              </a:lnSpc>
              <a:buNone/>
            </a:pPr>
            <a:endParaRPr lang="it-IT" dirty="0" smtClean="0"/>
          </a:p>
          <a:p>
            <a:pPr algn="ctr">
              <a:lnSpc>
                <a:spcPct val="120000"/>
              </a:lnSpc>
              <a:buNone/>
            </a:pPr>
            <a:r>
              <a:rPr lang="it-IT" b="1" dirty="0" smtClean="0"/>
              <a:t>Per questo diventa importante lavorare con le sensazioni che i bambini (e gli adulti) sperimentano nel proprio corpo partendo dai momenti diversi rispetto a quando sperimentano la rabbia. </a:t>
            </a:r>
          </a:p>
          <a:p>
            <a:pPr>
              <a:lnSpc>
                <a:spcPct val="120000"/>
              </a:lnSpc>
              <a:buNone/>
            </a:pPr>
            <a:endParaRPr lang="it-IT" dirty="0" smtClean="0"/>
          </a:p>
          <a:p>
            <a:pPr>
              <a:lnSpc>
                <a:spcPct val="120000"/>
              </a:lnSpc>
              <a:buNone/>
            </a:pPr>
            <a:r>
              <a:rPr lang="it-IT" dirty="0" smtClean="0"/>
              <a:t>PER QUESTO DAL CORPO RIPARTIAMO, PER ARRIVARE ALLA MENTE</a:t>
            </a:r>
          </a:p>
          <a:p>
            <a:pPr>
              <a:lnSpc>
                <a:spcPct val="120000"/>
              </a:lnSpc>
              <a:buNone/>
            </a:pPr>
            <a:endParaRPr lang="it-IT" dirty="0"/>
          </a:p>
        </p:txBody>
      </p:sp>
    </p:spTree>
    <p:extLst>
      <p:ext uri="{BB962C8B-B14F-4D97-AF65-F5344CB8AC3E}">
        <p14:creationId xmlns:p14="http://schemas.microsoft.com/office/powerpoint/2010/main" val="39295456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encrypted-tbn1.gstatic.com/images?q=tbn:ANd9GcQhkCU2kaaGY7_3L2xW1-ciK5w-JatKPMIDmgjxqexR-zHyoP68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2" cstate="print"/>
          <a:srcRect/>
          <a:stretch>
            <a:fillRect/>
          </a:stretch>
        </p:blipFill>
        <p:spPr bwMode="auto">
          <a:xfrm>
            <a:off x="5549428" y="1690254"/>
            <a:ext cx="3415060" cy="2674850"/>
          </a:xfrm>
          <a:prstGeom prst="rect">
            <a:avLst/>
          </a:prstGeom>
          <a:noFill/>
          <a:ln w="9525">
            <a:noFill/>
            <a:miter lim="800000"/>
            <a:headEnd/>
            <a:tailEnd/>
          </a:ln>
        </p:spPr>
      </p:pic>
      <p:sp>
        <p:nvSpPr>
          <p:cNvPr id="4" name="CasellaDiTesto 3"/>
          <p:cNvSpPr txBox="1"/>
          <p:nvPr/>
        </p:nvSpPr>
        <p:spPr>
          <a:xfrm>
            <a:off x="539552" y="188640"/>
            <a:ext cx="8208912" cy="3539430"/>
          </a:xfrm>
          <a:prstGeom prst="rect">
            <a:avLst/>
          </a:prstGeom>
          <a:noFill/>
        </p:spPr>
        <p:txBody>
          <a:bodyPr wrap="square" rtlCol="0">
            <a:spAutoFit/>
          </a:bodyPr>
          <a:lstStyle/>
          <a:p>
            <a:pPr algn="r"/>
            <a:r>
              <a:rPr lang="it-IT" sz="3200" b="1" u="sng" dirty="0" smtClean="0">
                <a:solidFill>
                  <a:srgbClr val="FF0000"/>
                </a:solidFill>
              </a:rPr>
              <a:t>Intanto ci sono i ragazzi  …..</a:t>
            </a:r>
          </a:p>
          <a:p>
            <a:endParaRPr lang="it-IT" sz="3200" b="1" dirty="0" smtClean="0"/>
          </a:p>
          <a:p>
            <a:r>
              <a:rPr lang="it-IT" sz="3200" b="1" dirty="0" smtClean="0"/>
              <a:t>Alcuni hanno bisogno di muoversi continuamente</a:t>
            </a:r>
          </a:p>
          <a:p>
            <a:endParaRPr lang="it-IT" sz="3200" b="1" dirty="0" smtClean="0"/>
          </a:p>
          <a:p>
            <a:r>
              <a:rPr lang="it-IT" sz="3200" b="1" dirty="0" smtClean="0"/>
              <a:t>E non sempre è possibile</a:t>
            </a:r>
          </a:p>
          <a:p>
            <a:r>
              <a:rPr lang="it-IT" sz="3200" b="1" dirty="0" smtClean="0"/>
              <a:t>a scuola ……..</a:t>
            </a:r>
            <a:endParaRPr lang="it-IT" sz="3200" b="1" dirty="0"/>
          </a:p>
        </p:txBody>
      </p:sp>
      <p:sp>
        <p:nvSpPr>
          <p:cNvPr id="5" name="CasellaDiTesto 4"/>
          <p:cNvSpPr txBox="1"/>
          <p:nvPr/>
        </p:nvSpPr>
        <p:spPr>
          <a:xfrm>
            <a:off x="251520" y="4433044"/>
            <a:ext cx="8496944" cy="2308324"/>
          </a:xfrm>
          <a:prstGeom prst="rect">
            <a:avLst/>
          </a:prstGeom>
          <a:noFill/>
        </p:spPr>
        <p:txBody>
          <a:bodyPr wrap="square" rtlCol="0">
            <a:spAutoFit/>
          </a:bodyPr>
          <a:lstStyle/>
          <a:p>
            <a:r>
              <a:rPr lang="it-IT" sz="2400" b="1" dirty="0" smtClean="0"/>
              <a:t>Inutile e controproducente impedire il movimento. </a:t>
            </a:r>
            <a:r>
              <a:rPr lang="it-IT" sz="2400" dirty="0" smtClean="0"/>
              <a:t>Anche perché generalmente non compromette (anzi facilita) l’attenzione. Il solo problema da risolvere è il rispetto degli altri compagni</a:t>
            </a:r>
          </a:p>
          <a:p>
            <a:endParaRPr lang="it-IT" sz="2400" dirty="0" smtClean="0"/>
          </a:p>
          <a:p>
            <a:r>
              <a:rPr lang="it-IT" sz="2400" b="1" dirty="0" smtClean="0"/>
              <a:t>Concordare attività ‘possibili’</a:t>
            </a:r>
            <a:r>
              <a:rPr lang="it-IT" sz="2400" dirty="0" smtClean="0"/>
              <a:t>, che non disturbino la classe</a:t>
            </a:r>
            <a:endParaRPr lang="it-IT" sz="2400" dirty="0"/>
          </a:p>
        </p:txBody>
      </p:sp>
    </p:spTree>
    <p:extLst>
      <p:ext uri="{BB962C8B-B14F-4D97-AF65-F5344CB8AC3E}">
        <p14:creationId xmlns:p14="http://schemas.microsoft.com/office/powerpoint/2010/main" val="32963446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83568" y="3933056"/>
            <a:ext cx="8208912" cy="2031325"/>
          </a:xfrm>
          <a:prstGeom prst="rect">
            <a:avLst/>
          </a:prstGeom>
        </p:spPr>
        <p:txBody>
          <a:bodyPr wrap="square">
            <a:spAutoFit/>
          </a:bodyPr>
          <a:lstStyle/>
          <a:p>
            <a:r>
              <a:rPr lang="it-IT" dirty="0" smtClean="0"/>
              <a:t>Quindi </a:t>
            </a:r>
            <a:r>
              <a:rPr lang="it-IT" dirty="0"/>
              <a:t> </a:t>
            </a:r>
            <a:r>
              <a:rPr lang="it-IT" dirty="0" smtClean="0"/>
              <a:t>la </a:t>
            </a:r>
            <a:r>
              <a:rPr lang="it-IT" dirty="0"/>
              <a:t>memoria di lavoro, ovvero quel sistema mnemonico che serve a immagazzinare – e usare – temporaneamente le informazioni necessarie per portare a </a:t>
            </a:r>
            <a:r>
              <a:rPr lang="it-IT" dirty="0" smtClean="0"/>
              <a:t>termine </a:t>
            </a:r>
            <a:r>
              <a:rPr lang="it-IT" dirty="0"/>
              <a:t>un compito di tipo </a:t>
            </a:r>
            <a:r>
              <a:rPr lang="it-IT" dirty="0" smtClean="0"/>
              <a:t>cognitivo, in questi ragazzi funziona meglio se possono muoversi. </a:t>
            </a:r>
            <a:r>
              <a:rPr lang="it-IT" b="1" dirty="0" smtClean="0"/>
              <a:t>Muoversi </a:t>
            </a:r>
            <a:r>
              <a:rPr lang="it-IT" b="1" dirty="0"/>
              <a:t>per rimanere </a:t>
            </a:r>
            <a:r>
              <a:rPr lang="it-IT" b="1" dirty="0" smtClean="0"/>
              <a:t>attenti!!. </a:t>
            </a:r>
          </a:p>
          <a:p>
            <a:r>
              <a:rPr lang="it-IT" dirty="0" smtClean="0"/>
              <a:t>Un </a:t>
            </a:r>
            <a:r>
              <a:rPr lang="it-IT" dirty="0"/>
              <a:t>comportamento che nei </a:t>
            </a:r>
            <a:r>
              <a:rPr lang="it-IT" dirty="0" smtClean="0"/>
              <a:t>ragazzi </a:t>
            </a:r>
            <a:r>
              <a:rPr lang="it-IT" dirty="0"/>
              <a:t>senza questo disturbo sortisce l’effetto contrario. Se cominciano a muoversi troppo mentre cercano di portare a termine il compito, la loro performance ne risente.</a:t>
            </a:r>
          </a:p>
        </p:txBody>
      </p:sp>
      <p:sp>
        <p:nvSpPr>
          <p:cNvPr id="5" name="Rettangolo 4"/>
          <p:cNvSpPr/>
          <p:nvPr/>
        </p:nvSpPr>
        <p:spPr>
          <a:xfrm>
            <a:off x="3707904" y="1268760"/>
            <a:ext cx="5256584" cy="1754326"/>
          </a:xfrm>
          <a:prstGeom prst="rect">
            <a:avLst/>
          </a:prstGeom>
        </p:spPr>
        <p:txBody>
          <a:bodyPr wrap="square">
            <a:spAutoFit/>
          </a:bodyPr>
          <a:lstStyle/>
          <a:p>
            <a:r>
              <a:rPr lang="it-IT" dirty="0" smtClean="0"/>
              <a:t>Il </a:t>
            </a:r>
            <a:r>
              <a:rPr lang="it-IT" dirty="0"/>
              <a:t>movimento eccessivo (caratteristica dei </a:t>
            </a:r>
            <a:r>
              <a:rPr lang="it-IT" dirty="0" smtClean="0"/>
              <a:t>bambini / ragazzi </a:t>
            </a:r>
            <a:r>
              <a:rPr lang="it-IT" dirty="0"/>
              <a:t>iperattivi) non è onnipresente come si pensava, ma sembra manifestarsi solamente quando i bambini fanno uso delle </a:t>
            </a:r>
            <a:r>
              <a:rPr lang="it-IT" b="1" dirty="0"/>
              <a:t>funzioni esecutive</a:t>
            </a:r>
            <a:r>
              <a:rPr lang="it-IT" dirty="0"/>
              <a:t> del </a:t>
            </a:r>
            <a:r>
              <a:rPr lang="it-IT" dirty="0" smtClean="0"/>
              <a:t>cervello, per </a:t>
            </a:r>
            <a:r>
              <a:rPr lang="it-IT" dirty="0"/>
              <a:t>esempio </a:t>
            </a:r>
            <a:r>
              <a:rPr lang="it-IT" dirty="0" smtClean="0"/>
              <a:t> </a:t>
            </a:r>
            <a:r>
              <a:rPr lang="it-IT" dirty="0"/>
              <a:t>la memoria di </a:t>
            </a:r>
            <a:r>
              <a:rPr lang="it-IT" dirty="0" smtClean="0"/>
              <a:t>lavoro.</a:t>
            </a:r>
            <a:endParaRPr lang="it-IT" dirty="0"/>
          </a:p>
        </p:txBody>
      </p:sp>
      <p:sp>
        <p:nvSpPr>
          <p:cNvPr id="6" name="Rettangolo 5"/>
          <p:cNvSpPr/>
          <p:nvPr/>
        </p:nvSpPr>
        <p:spPr>
          <a:xfrm>
            <a:off x="611560" y="6021288"/>
            <a:ext cx="8136904" cy="646331"/>
          </a:xfrm>
          <a:prstGeom prst="rect">
            <a:avLst/>
          </a:prstGeom>
        </p:spPr>
        <p:txBody>
          <a:bodyPr wrap="square">
            <a:spAutoFit/>
          </a:bodyPr>
          <a:lstStyle/>
          <a:p>
            <a:r>
              <a:rPr lang="it-IT" dirty="0" smtClean="0"/>
              <a:t>Studio pubblicato sul </a:t>
            </a:r>
            <a:r>
              <a:rPr lang="it-IT" i="1" dirty="0" smtClean="0">
                <a:hlinkClick r:id="rId2"/>
              </a:rPr>
              <a:t>Journal </a:t>
            </a:r>
            <a:r>
              <a:rPr lang="it-IT" i="1" dirty="0" err="1">
                <a:hlinkClick r:id="rId2"/>
              </a:rPr>
              <a:t>of</a:t>
            </a:r>
            <a:r>
              <a:rPr lang="it-IT" i="1" dirty="0">
                <a:hlinkClick r:id="rId2"/>
              </a:rPr>
              <a:t> </a:t>
            </a:r>
            <a:r>
              <a:rPr lang="it-IT" i="1" dirty="0" err="1">
                <a:hlinkClick r:id="rId2"/>
              </a:rPr>
              <a:t>Abnormal</a:t>
            </a:r>
            <a:r>
              <a:rPr lang="it-IT" i="1" dirty="0">
                <a:hlinkClick r:id="rId2"/>
              </a:rPr>
              <a:t> </a:t>
            </a:r>
            <a:r>
              <a:rPr lang="it-IT" i="1" dirty="0" err="1">
                <a:hlinkClick r:id="rId2"/>
              </a:rPr>
              <a:t>Child</a:t>
            </a:r>
            <a:r>
              <a:rPr lang="it-IT" i="1" dirty="0">
                <a:hlinkClick r:id="rId2"/>
              </a:rPr>
              <a:t> </a:t>
            </a:r>
            <a:r>
              <a:rPr lang="it-IT" i="1" dirty="0" err="1">
                <a:hlinkClick r:id="rId2"/>
              </a:rPr>
              <a:t>Psichology</a:t>
            </a:r>
            <a:r>
              <a:rPr lang="it-IT" dirty="0"/>
              <a:t>, </a:t>
            </a:r>
            <a:r>
              <a:rPr lang="it-IT" dirty="0" smtClean="0"/>
              <a:t>dal gruppo </a:t>
            </a:r>
            <a:r>
              <a:rPr lang="it-IT" dirty="0"/>
              <a:t>di ricerca di Mark </a:t>
            </a:r>
            <a:r>
              <a:rPr lang="it-IT" dirty="0" err="1"/>
              <a:t>Rapport</a:t>
            </a:r>
            <a:r>
              <a:rPr lang="it-IT" dirty="0"/>
              <a:t> del </a:t>
            </a:r>
            <a:r>
              <a:rPr lang="it-IT" i="1" dirty="0" err="1"/>
              <a:t>Children</a:t>
            </a:r>
            <a:r>
              <a:rPr lang="it-IT" i="1" dirty="0"/>
              <a:t>’s </a:t>
            </a:r>
            <a:r>
              <a:rPr lang="it-IT" i="1" dirty="0" err="1"/>
              <a:t>Learning</a:t>
            </a:r>
            <a:r>
              <a:rPr lang="it-IT" i="1" dirty="0"/>
              <a:t> Clinic</a:t>
            </a:r>
            <a:r>
              <a:rPr lang="it-IT" dirty="0"/>
              <a:t> dell’</a:t>
            </a:r>
            <a:r>
              <a:rPr lang="it-IT" i="1" dirty="0" err="1"/>
              <a:t>University</a:t>
            </a:r>
            <a:r>
              <a:rPr lang="it-IT" i="1" dirty="0"/>
              <a:t> </a:t>
            </a:r>
            <a:r>
              <a:rPr lang="it-IT" i="1" dirty="0" err="1"/>
              <a:t>of</a:t>
            </a:r>
            <a:r>
              <a:rPr lang="it-IT" i="1" dirty="0"/>
              <a:t> </a:t>
            </a:r>
            <a:r>
              <a:rPr lang="it-IT" i="1" dirty="0" err="1"/>
              <a:t>Central</a:t>
            </a:r>
            <a:r>
              <a:rPr lang="it-IT" i="1" dirty="0"/>
              <a:t> Florida</a:t>
            </a:r>
            <a:endParaRPr lang="it-IT" dirty="0"/>
          </a:p>
        </p:txBody>
      </p:sp>
      <p:sp>
        <p:nvSpPr>
          <p:cNvPr id="7" name="Rettangolo 6"/>
          <p:cNvSpPr/>
          <p:nvPr/>
        </p:nvSpPr>
        <p:spPr>
          <a:xfrm>
            <a:off x="323528" y="260648"/>
            <a:ext cx="8424936" cy="923330"/>
          </a:xfrm>
          <a:prstGeom prst="rect">
            <a:avLst/>
          </a:prstGeom>
        </p:spPr>
        <p:txBody>
          <a:bodyPr wrap="square">
            <a:spAutoFit/>
          </a:bodyPr>
          <a:lstStyle/>
          <a:p>
            <a:pPr algn="r"/>
            <a:r>
              <a:rPr lang="it-IT" dirty="0"/>
              <a:t>Tutti i movimenti, dal tamburellare delle dita all’agitare le gambe, sono fondamentali perché questi bambini possano ricordare le informazioni e svolgere</a:t>
            </a:r>
            <a:r>
              <a:rPr lang="it-IT" b="1" dirty="0"/>
              <a:t> compiti cognitivi</a:t>
            </a:r>
            <a:r>
              <a:rPr lang="it-IT" dirty="0"/>
              <a:t> complessi. </a:t>
            </a:r>
          </a:p>
        </p:txBody>
      </p:sp>
      <p:sp>
        <p:nvSpPr>
          <p:cNvPr id="18434" name="AutoShape 2" descr="http://www.nostrofiglio.it/site_stored/imgs/0001/025/bambini_scuola.6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8435" name="Picture 3"/>
          <p:cNvPicPr>
            <a:picLocks noChangeAspect="1" noChangeArrowheads="1"/>
          </p:cNvPicPr>
          <p:nvPr/>
        </p:nvPicPr>
        <p:blipFill>
          <a:blip r:embed="rId3" cstate="print"/>
          <a:srcRect/>
          <a:stretch>
            <a:fillRect/>
          </a:stretch>
        </p:blipFill>
        <p:spPr bwMode="auto">
          <a:xfrm>
            <a:off x="196999" y="1019804"/>
            <a:ext cx="3438897" cy="2816844"/>
          </a:xfrm>
          <a:prstGeom prst="rect">
            <a:avLst/>
          </a:prstGeom>
          <a:noFill/>
          <a:ln w="9525">
            <a:solidFill>
              <a:srgbClr val="C00000"/>
            </a:solidFill>
            <a:miter lim="800000"/>
            <a:headEnd/>
            <a:tailEnd/>
          </a:ln>
        </p:spPr>
      </p:pic>
      <p:sp>
        <p:nvSpPr>
          <p:cNvPr id="10" name="CasellaDiTesto 9"/>
          <p:cNvSpPr txBox="1"/>
          <p:nvPr/>
        </p:nvSpPr>
        <p:spPr>
          <a:xfrm>
            <a:off x="4320480" y="2564904"/>
            <a:ext cx="4788024" cy="1446550"/>
          </a:xfrm>
          <a:prstGeom prst="rect">
            <a:avLst/>
          </a:prstGeom>
          <a:noFill/>
        </p:spPr>
        <p:txBody>
          <a:bodyPr wrap="square" rtlCol="0">
            <a:spAutoFit/>
          </a:bodyPr>
          <a:lstStyle/>
          <a:p>
            <a:pPr algn="ctr"/>
            <a:r>
              <a:rPr lang="it-IT" sz="4400" b="1" dirty="0" smtClean="0">
                <a:solidFill>
                  <a:srgbClr val="FF0000"/>
                </a:solidFill>
              </a:rPr>
              <a:t>Muoversi per pensare</a:t>
            </a:r>
            <a:endParaRPr lang="it-IT" sz="4400" b="1" dirty="0">
              <a:solidFill>
                <a:srgbClr val="FF0000"/>
              </a:solidFill>
            </a:endParaRPr>
          </a:p>
        </p:txBody>
      </p:sp>
    </p:spTree>
    <p:extLst>
      <p:ext uri="{BB962C8B-B14F-4D97-AF65-F5344CB8AC3E}">
        <p14:creationId xmlns:p14="http://schemas.microsoft.com/office/powerpoint/2010/main" val="15728871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bwMode="auto">
          <a:xfrm>
            <a:off x="611560" y="2673392"/>
            <a:ext cx="7848872" cy="3970318"/>
          </a:xfrm>
          <a:prstGeom prst="rect">
            <a:avLst/>
          </a:prstGeom>
          <a:solidFill>
            <a:srgbClr val="FFFFFF"/>
          </a:solidFill>
          <a:ln w="9525">
            <a:noFill/>
            <a:miter lim="800000"/>
            <a:headEnd/>
            <a:tailEnd/>
          </a:ln>
        </p:spPr>
        <p:txBody>
          <a:bodyPr wrap="square" rtlCol="0">
            <a:spAutoFit/>
          </a:bodyPr>
          <a:lstStyle/>
          <a:p>
            <a:pPr algn="ctr"/>
            <a:r>
              <a:rPr lang="it-IT" sz="2800" dirty="0" smtClean="0">
                <a:solidFill>
                  <a:schemeClr val="bg2">
                    <a:lumMod val="10000"/>
                  </a:schemeClr>
                </a:solidFill>
              </a:rPr>
              <a:t>Di </a:t>
            </a:r>
            <a:r>
              <a:rPr lang="it-IT" sz="2800" dirty="0">
                <a:solidFill>
                  <a:schemeClr val="bg2">
                    <a:lumMod val="10000"/>
                  </a:schemeClr>
                </a:solidFill>
              </a:rPr>
              <a:t>non venir mai più fuori dal caos</a:t>
            </a:r>
          </a:p>
          <a:p>
            <a:pPr algn="ctr"/>
            <a:r>
              <a:rPr lang="it-IT" sz="2800" dirty="0" smtClean="0">
                <a:solidFill>
                  <a:schemeClr val="bg2">
                    <a:lumMod val="10000"/>
                  </a:schemeClr>
                </a:solidFill>
              </a:rPr>
              <a:t>Di essere pazzi</a:t>
            </a:r>
          </a:p>
          <a:p>
            <a:pPr algn="ctr"/>
            <a:r>
              <a:rPr lang="it-IT" sz="2800" dirty="0" smtClean="0">
                <a:solidFill>
                  <a:schemeClr val="bg2">
                    <a:lumMod val="10000"/>
                  </a:schemeClr>
                </a:solidFill>
              </a:rPr>
              <a:t>Di non meritare niente </a:t>
            </a:r>
          </a:p>
          <a:p>
            <a:pPr algn="ctr"/>
            <a:r>
              <a:rPr lang="it-IT" sz="2800" dirty="0" smtClean="0">
                <a:solidFill>
                  <a:schemeClr val="bg2">
                    <a:lumMod val="10000"/>
                  </a:schemeClr>
                </a:solidFill>
              </a:rPr>
              <a:t>Di meritare il peggio</a:t>
            </a:r>
          </a:p>
          <a:p>
            <a:pPr algn="ctr"/>
            <a:r>
              <a:rPr lang="it-IT" sz="2800" dirty="0" smtClean="0">
                <a:solidFill>
                  <a:schemeClr val="bg2">
                    <a:lumMod val="10000"/>
                  </a:schemeClr>
                </a:solidFill>
              </a:rPr>
              <a:t>Di stare nel posto sbagliato</a:t>
            </a:r>
          </a:p>
          <a:p>
            <a:pPr algn="ctr"/>
            <a:r>
              <a:rPr lang="it-IT" sz="2800" dirty="0" smtClean="0">
                <a:solidFill>
                  <a:schemeClr val="bg2">
                    <a:lumMod val="10000"/>
                  </a:schemeClr>
                </a:solidFill>
              </a:rPr>
              <a:t>Di aver ingannato tutti sino ad ora, anche sé stessi</a:t>
            </a:r>
          </a:p>
          <a:p>
            <a:pPr algn="ctr"/>
            <a:r>
              <a:rPr lang="it-IT" sz="2800" dirty="0" smtClean="0">
                <a:solidFill>
                  <a:schemeClr val="bg2">
                    <a:lumMod val="10000"/>
                  </a:schemeClr>
                </a:solidFill>
              </a:rPr>
              <a:t>Di essere cattivi, malvagi, sporchi</a:t>
            </a:r>
          </a:p>
          <a:p>
            <a:pPr algn="ctr"/>
            <a:r>
              <a:rPr lang="it-IT" sz="2800" dirty="0" smtClean="0">
                <a:solidFill>
                  <a:schemeClr val="bg2">
                    <a:lumMod val="10000"/>
                  </a:schemeClr>
                </a:solidFill>
              </a:rPr>
              <a:t>Di essere pericolosi</a:t>
            </a:r>
            <a:endParaRPr lang="it-IT" sz="2800" dirty="0">
              <a:solidFill>
                <a:schemeClr val="bg2">
                  <a:lumMod val="10000"/>
                </a:schemeClr>
              </a:solidFill>
            </a:endParaRPr>
          </a:p>
        </p:txBody>
      </p:sp>
      <p:sp>
        <p:nvSpPr>
          <p:cNvPr id="3" name="CasellaDiTesto 2"/>
          <p:cNvSpPr txBox="1"/>
          <p:nvPr/>
        </p:nvSpPr>
        <p:spPr bwMode="auto">
          <a:xfrm>
            <a:off x="-142908" y="188640"/>
            <a:ext cx="8643998" cy="2554545"/>
          </a:xfrm>
          <a:prstGeom prst="rect">
            <a:avLst/>
          </a:prstGeom>
          <a:noFill/>
          <a:ln w="9525">
            <a:noFill/>
            <a:miter lim="800000"/>
            <a:headEnd/>
            <a:tailEnd/>
          </a:ln>
        </p:spPr>
        <p:txBody>
          <a:bodyPr wrap="square" rtlCol="0">
            <a:spAutoFit/>
          </a:bodyPr>
          <a:lstStyle/>
          <a:p>
            <a:pPr algn="ctr"/>
            <a:r>
              <a:rPr lang="it-IT" sz="8000" b="1" dirty="0" smtClean="0">
                <a:solidFill>
                  <a:srgbClr val="002060"/>
                </a:solidFill>
              </a:rPr>
              <a:t>Rabbiosi e pieni di ….. PAURA</a:t>
            </a:r>
            <a:endParaRPr lang="it-IT" sz="8000" b="1" dirty="0">
              <a:solidFill>
                <a:srgbClr val="002060"/>
              </a:solidFill>
            </a:endParaRPr>
          </a:p>
        </p:txBody>
      </p:sp>
    </p:spTree>
    <p:extLst>
      <p:ext uri="{BB962C8B-B14F-4D97-AF65-F5344CB8AC3E}">
        <p14:creationId xmlns:p14="http://schemas.microsoft.com/office/powerpoint/2010/main" val="32205467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t> </a:t>
            </a:r>
            <a:br>
              <a:rPr lang="it-IT" b="1" dirty="0" smtClean="0"/>
            </a:br>
            <a:r>
              <a:rPr lang="it-IT" b="1" dirty="0" smtClean="0"/>
              <a:t>Per coprire un grande freddo accendono vibranti fuochi</a:t>
            </a:r>
            <a:br>
              <a:rPr lang="it-IT" b="1" dirty="0" smtClean="0"/>
            </a:br>
            <a:endParaRPr lang="it-IT" b="1" dirty="0"/>
          </a:p>
        </p:txBody>
      </p:sp>
      <p:sp>
        <p:nvSpPr>
          <p:cNvPr id="3" name="Segnaposto contenuto 2"/>
          <p:cNvSpPr>
            <a:spLocks noGrp="1"/>
          </p:cNvSpPr>
          <p:nvPr>
            <p:ph idx="1"/>
          </p:nvPr>
        </p:nvSpPr>
        <p:spPr>
          <a:xfrm>
            <a:off x="457200" y="1816224"/>
            <a:ext cx="8229600" cy="4997152"/>
          </a:xfrm>
          <a:solidFill>
            <a:schemeClr val="bg1"/>
          </a:solidFill>
        </p:spPr>
        <p:txBody>
          <a:bodyPr>
            <a:normAutofit fontScale="47500" lnSpcReduction="20000"/>
          </a:bodyPr>
          <a:lstStyle/>
          <a:p>
            <a:pPr>
              <a:lnSpc>
                <a:spcPct val="120000"/>
              </a:lnSpc>
              <a:buNone/>
            </a:pPr>
            <a:r>
              <a:rPr lang="it-IT" dirty="0" smtClean="0"/>
              <a:t>«</a:t>
            </a:r>
            <a:r>
              <a:rPr lang="it-IT" i="1" dirty="0" smtClean="0"/>
              <a:t>Ed io dove potrei conservare il mio? Non ci si può mettere il passato in tasca; bisogna avere una casa per sistemarvelo. Io non possiedo che il mio corpo; un uomo completamente solo, col suo corpo soltanto, non può fermare i ricordi, gli passano attraverso</a:t>
            </a:r>
            <a:r>
              <a:rPr lang="it-IT" dirty="0" smtClean="0"/>
              <a:t>». </a:t>
            </a:r>
          </a:p>
          <a:p>
            <a:pPr>
              <a:lnSpc>
                <a:spcPct val="120000"/>
              </a:lnSpc>
              <a:buNone/>
            </a:pPr>
            <a:r>
              <a:rPr lang="it-IT" dirty="0" err="1" smtClean="0"/>
              <a:t>Jean-Paul</a:t>
            </a:r>
            <a:r>
              <a:rPr lang="it-IT" dirty="0" smtClean="0"/>
              <a:t> Sartre, “La nausea”</a:t>
            </a:r>
          </a:p>
          <a:p>
            <a:pPr>
              <a:lnSpc>
                <a:spcPct val="120000"/>
              </a:lnSpc>
              <a:buNone/>
            </a:pPr>
            <a:endParaRPr lang="it-IT" dirty="0" smtClean="0"/>
          </a:p>
          <a:p>
            <a:pPr algn="ctr">
              <a:lnSpc>
                <a:spcPct val="120000"/>
              </a:lnSpc>
              <a:buNone/>
            </a:pPr>
            <a:r>
              <a:rPr lang="it-IT" b="1" i="1" dirty="0" smtClean="0"/>
              <a:t>Per alcuni bambini la rabbia e l'espressione di un bisogno di amore reso affamato dalla mancanza di nutrimento che diviene amore-rabbioso ed amore – aggredente</a:t>
            </a:r>
          </a:p>
          <a:p>
            <a:pPr algn="ctr">
              <a:lnSpc>
                <a:spcPct val="120000"/>
              </a:lnSpc>
              <a:buNone/>
            </a:pPr>
            <a:r>
              <a:rPr lang="it-IT" b="1" i="1" dirty="0" smtClean="0"/>
              <a:t> </a:t>
            </a:r>
          </a:p>
          <a:p>
            <a:pPr algn="ctr">
              <a:lnSpc>
                <a:spcPct val="120000"/>
              </a:lnSpc>
              <a:buNone/>
            </a:pPr>
            <a:r>
              <a:rPr lang="it-IT" sz="4500" b="1" dirty="0" smtClean="0"/>
              <a:t>Molti ragazzi arrabbiati sono inaccessibili rispetto alla loro rabbia. </a:t>
            </a:r>
          </a:p>
          <a:p>
            <a:pPr algn="ctr">
              <a:lnSpc>
                <a:spcPct val="120000"/>
              </a:lnSpc>
              <a:buNone/>
            </a:pPr>
            <a:r>
              <a:rPr lang="it-IT" dirty="0" smtClean="0"/>
              <a:t>Per loro parlare della rabbia è troppo doloroso. Troppo difficile e destabilizzante. </a:t>
            </a:r>
          </a:p>
          <a:p>
            <a:pPr>
              <a:lnSpc>
                <a:spcPct val="120000"/>
              </a:lnSpc>
              <a:buNone/>
            </a:pPr>
            <a:r>
              <a:rPr lang="it-IT" dirty="0" smtClean="0"/>
              <a:t>Con loro  l’impegno (il lavoro clinico) parte da lontano. </a:t>
            </a:r>
          </a:p>
          <a:p>
            <a:pPr>
              <a:lnSpc>
                <a:spcPct val="120000"/>
              </a:lnSpc>
              <a:buNone/>
            </a:pPr>
            <a:r>
              <a:rPr lang="it-IT" dirty="0" smtClean="0"/>
              <a:t>L’obiettivo è ARRIVARE alla rabbia, passando attraverso gesti  preziosi di cura e di amore, gesti che riattivano un CALORE attraverso la relazione.</a:t>
            </a:r>
          </a:p>
          <a:p>
            <a:pPr>
              <a:lnSpc>
                <a:spcPct val="120000"/>
              </a:lnSpc>
              <a:buNone/>
            </a:pPr>
            <a:endParaRPr lang="it-IT" dirty="0"/>
          </a:p>
        </p:txBody>
      </p:sp>
    </p:spTree>
    <p:extLst>
      <p:ext uri="{BB962C8B-B14F-4D97-AF65-F5344CB8AC3E}">
        <p14:creationId xmlns:p14="http://schemas.microsoft.com/office/powerpoint/2010/main" val="3750352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srcRect/>
          <a:stretch>
            <a:fillRect/>
          </a:stretch>
        </p:blipFill>
        <p:spPr bwMode="auto">
          <a:xfrm>
            <a:off x="514350" y="390525"/>
            <a:ext cx="8115300" cy="6076950"/>
          </a:xfrm>
          <a:prstGeom prst="rect">
            <a:avLst/>
          </a:prstGeom>
          <a:noFill/>
          <a:ln w="9525">
            <a:noFill/>
            <a:miter lim="800000"/>
            <a:headEnd/>
            <a:tailEnd/>
          </a:ln>
        </p:spPr>
      </p:pic>
    </p:spTree>
    <p:extLst>
      <p:ext uri="{BB962C8B-B14F-4D97-AF65-F5344CB8AC3E}">
        <p14:creationId xmlns:p14="http://schemas.microsoft.com/office/powerpoint/2010/main" val="35415265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332656"/>
            <a:ext cx="8964488" cy="1547664"/>
          </a:xfrm>
          <a:solidFill>
            <a:schemeClr val="bg1">
              <a:lumMod val="85000"/>
            </a:schemeClr>
          </a:solidFill>
        </p:spPr>
        <p:txBody>
          <a:bodyPr>
            <a:normAutofit/>
          </a:bodyPr>
          <a:lstStyle/>
          <a:p>
            <a:r>
              <a:rPr lang="it-IT" b="1" i="1" dirty="0" smtClean="0"/>
              <a:t>Ragazzi a volte ‘</a:t>
            </a:r>
            <a:r>
              <a:rPr lang="it-IT" b="1" i="1" dirty="0" smtClean="0">
                <a:effectLst>
                  <a:outerShdw blurRad="38100" dist="38100" dir="2700000" algn="tl">
                    <a:srgbClr val="000000">
                      <a:alpha val="43137"/>
                    </a:srgbClr>
                  </a:outerShdw>
                </a:effectLst>
              </a:rPr>
              <a:t>corazzati</a:t>
            </a:r>
            <a:r>
              <a:rPr lang="it-IT" b="1" i="1" dirty="0" smtClean="0"/>
              <a:t>’ altre invece ‘</a:t>
            </a:r>
            <a:r>
              <a:rPr lang="it-IT" b="1" i="1" dirty="0" smtClean="0">
                <a:effectLst>
                  <a:outerShdw blurRad="38100" dist="38100" dir="2700000" algn="tl">
                    <a:srgbClr val="000000">
                      <a:alpha val="43137"/>
                    </a:srgbClr>
                  </a:outerShdw>
                </a:effectLst>
              </a:rPr>
              <a:t>spinosi</a:t>
            </a:r>
            <a:r>
              <a:rPr lang="it-IT" b="1" i="1" dirty="0" smtClean="0"/>
              <a:t>’ </a:t>
            </a:r>
            <a:endParaRPr lang="it-IT" b="1" i="1"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79512" y="2348880"/>
            <a:ext cx="4973409" cy="331236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l="3150" t="3476" r="3926" b="2677"/>
          <a:stretch>
            <a:fillRect/>
          </a:stretch>
        </p:blipFill>
        <p:spPr bwMode="auto">
          <a:xfrm>
            <a:off x="4716016" y="2924944"/>
            <a:ext cx="4248472" cy="3888432"/>
          </a:xfrm>
          <a:prstGeom prst="rect">
            <a:avLst/>
          </a:prstGeom>
          <a:noFill/>
          <a:ln w="9525">
            <a:noFill/>
            <a:miter lim="800000"/>
            <a:headEnd/>
            <a:tailEnd/>
          </a:ln>
        </p:spPr>
      </p:pic>
      <p:sp>
        <p:nvSpPr>
          <p:cNvPr id="6" name="CasellaDiTesto 5"/>
          <p:cNvSpPr txBox="1"/>
          <p:nvPr/>
        </p:nvSpPr>
        <p:spPr>
          <a:xfrm>
            <a:off x="5508104" y="1868631"/>
            <a:ext cx="3528392" cy="1200329"/>
          </a:xfrm>
          <a:prstGeom prst="rect">
            <a:avLst/>
          </a:prstGeom>
          <a:solidFill>
            <a:schemeClr val="bg1">
              <a:lumMod val="85000"/>
            </a:schemeClr>
          </a:solidFill>
        </p:spPr>
        <p:txBody>
          <a:bodyPr wrap="square" rtlCol="0">
            <a:spAutoFit/>
          </a:bodyPr>
          <a:lstStyle/>
          <a:p>
            <a:pPr algn="ctr"/>
            <a:r>
              <a:rPr lang="it-IT" sz="2400" b="1" dirty="0" smtClean="0"/>
              <a:t>protetti da un mondo percepito come pericoloso</a:t>
            </a:r>
            <a:endParaRPr lang="it-IT" sz="2400" b="1" dirty="0"/>
          </a:p>
        </p:txBody>
      </p:sp>
    </p:spTree>
    <p:extLst>
      <p:ext uri="{BB962C8B-B14F-4D97-AF65-F5344CB8AC3E}">
        <p14:creationId xmlns:p14="http://schemas.microsoft.com/office/powerpoint/2010/main" val="3408563659"/>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1412776"/>
            <a:ext cx="8892480" cy="5373216"/>
          </a:xfrm>
        </p:spPr>
        <p:txBody>
          <a:bodyPr>
            <a:noAutofit/>
          </a:bodyPr>
          <a:lstStyle/>
          <a:p>
            <a:pPr>
              <a:buNone/>
            </a:pPr>
            <a:endParaRPr lang="it-IT" sz="2100" dirty="0" smtClean="0"/>
          </a:p>
          <a:p>
            <a:pPr>
              <a:buNone/>
            </a:pPr>
            <a:r>
              <a:rPr lang="it-IT" sz="2100" dirty="0" smtClean="0"/>
              <a:t>Ed allora ecco a coprire tutto arriva il fuoco della rabbia.</a:t>
            </a:r>
          </a:p>
          <a:p>
            <a:pPr>
              <a:buNone/>
            </a:pPr>
            <a:endParaRPr lang="it-IT" sz="2100" dirty="0" smtClean="0"/>
          </a:p>
          <a:p>
            <a:pPr>
              <a:buNone/>
            </a:pPr>
            <a:r>
              <a:rPr lang="it-IT" sz="2100" dirty="0" smtClean="0"/>
              <a:t>Per molti bambini feriti, o che soffrono intensamente per il bisogno di qualcuno, </a:t>
            </a:r>
            <a:r>
              <a:rPr lang="it-IT" sz="2100" b="1" dirty="0" smtClean="0"/>
              <a:t>è molto più facile provare rabbia</a:t>
            </a:r>
            <a:r>
              <a:rPr lang="it-IT" sz="2100" dirty="0" smtClean="0"/>
              <a:t>, piuttosto che sostenere il peso e lo strazio di un profondo dolore emotivo.</a:t>
            </a:r>
          </a:p>
          <a:p>
            <a:pPr>
              <a:buNone/>
            </a:pPr>
            <a:r>
              <a:rPr lang="it-IT" sz="2100" b="1" dirty="0" smtClean="0"/>
              <a:t> La rabbia può far sentire forti, potenti e attivi</a:t>
            </a:r>
            <a:r>
              <a:rPr lang="it-IT" sz="2100" dirty="0" smtClean="0"/>
              <a:t>; al contrario, rimanere aperti alle proprie emozioni di sofferenza e prendere coscienza di un’assenza di amore può far sentire a pezzi, senza speranza e impotenti.</a:t>
            </a:r>
          </a:p>
          <a:p>
            <a:pPr>
              <a:buNone/>
            </a:pPr>
            <a:endParaRPr lang="it-IT" sz="2100" dirty="0" smtClean="0"/>
          </a:p>
          <a:p>
            <a:pPr>
              <a:buNone/>
            </a:pPr>
            <a:r>
              <a:rPr lang="it-IT" sz="2400" i="1" dirty="0" smtClean="0">
                <a:solidFill>
                  <a:srgbClr val="FF0000"/>
                </a:solidFill>
              </a:rPr>
              <a:t>Il naturale bisogno di essere visti, amati e sostenuti, quando ripetutamente deluso, compromette profondamente lo sviluppo dell’autostima e della sicurezza personale: per alcuni ragazzi, quindi, </a:t>
            </a:r>
            <a:r>
              <a:rPr lang="it-IT" sz="2400" b="1" i="1" dirty="0" smtClean="0">
                <a:solidFill>
                  <a:srgbClr val="FF0000"/>
                </a:solidFill>
              </a:rPr>
              <a:t>provocare, aggredire l’altro o distruggere le cose diventa l’ultima occasione per sentirsi esistere </a:t>
            </a:r>
            <a:r>
              <a:rPr lang="it-IT" sz="2400" i="1" dirty="0" smtClean="0">
                <a:solidFill>
                  <a:srgbClr val="FF0000"/>
                </a:solidFill>
              </a:rPr>
              <a:t>ed ottenere una risposta, seppur negativa, repressiva o punitiva.</a:t>
            </a:r>
          </a:p>
          <a:p>
            <a:pPr>
              <a:buNone/>
            </a:pPr>
            <a:endParaRPr lang="it-IT" sz="2100" dirty="0"/>
          </a:p>
        </p:txBody>
      </p:sp>
      <p:pic>
        <p:nvPicPr>
          <p:cNvPr id="183298" name="Picture 2" descr="https://encrypted-tbn3.gstatic.com/images?q=tbn:ANd9GcQ9MilEi3vCUHZi6yvD7Mwcr02vIjJx9q26Ycdrme8A4GPke0wC"/>
          <p:cNvPicPr>
            <a:picLocks noChangeAspect="1" noChangeArrowheads="1"/>
          </p:cNvPicPr>
          <p:nvPr/>
        </p:nvPicPr>
        <p:blipFill>
          <a:blip r:embed="rId2" cstate="print"/>
          <a:srcRect/>
          <a:stretch>
            <a:fillRect/>
          </a:stretch>
        </p:blipFill>
        <p:spPr bwMode="auto">
          <a:xfrm>
            <a:off x="6804248" y="188640"/>
            <a:ext cx="2143125" cy="2143125"/>
          </a:xfrm>
          <a:prstGeom prst="rect">
            <a:avLst/>
          </a:prstGeom>
          <a:noFill/>
        </p:spPr>
      </p:pic>
      <p:sp>
        <p:nvSpPr>
          <p:cNvPr id="4" name="CasellaDiTesto 3"/>
          <p:cNvSpPr txBox="1"/>
          <p:nvPr/>
        </p:nvSpPr>
        <p:spPr>
          <a:xfrm>
            <a:off x="179512" y="387821"/>
            <a:ext cx="6768752" cy="1384995"/>
          </a:xfrm>
          <a:prstGeom prst="rect">
            <a:avLst/>
          </a:prstGeom>
          <a:noFill/>
        </p:spPr>
        <p:txBody>
          <a:bodyPr wrap="square" rtlCol="0">
            <a:spAutoFit/>
          </a:bodyPr>
          <a:lstStyle/>
          <a:p>
            <a:r>
              <a:rPr lang="it-IT" sz="2100" dirty="0" smtClean="0"/>
              <a:t>Ciò che mi interessa è </a:t>
            </a:r>
            <a:r>
              <a:rPr lang="it-IT" sz="2100" b="1" dirty="0" smtClean="0"/>
              <a:t>il senso di freddo interiore </a:t>
            </a:r>
            <a:r>
              <a:rPr lang="it-IT" sz="2100" dirty="0" smtClean="0"/>
              <a:t>che molti bambini vivono.   Quel freddo che si portano da esperienze lontane, e che li atterrisce, li sconvolge, li paralizza. </a:t>
            </a:r>
          </a:p>
          <a:p>
            <a:endParaRPr lang="it-IT" sz="2100" dirty="0"/>
          </a:p>
        </p:txBody>
      </p:sp>
    </p:spTree>
    <p:extLst>
      <p:ext uri="{BB962C8B-B14F-4D97-AF65-F5344CB8AC3E}">
        <p14:creationId xmlns:p14="http://schemas.microsoft.com/office/powerpoint/2010/main" val="2726698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785813"/>
            <a:ext cx="8229600" cy="1062037"/>
          </a:xfrm>
        </p:spPr>
        <p:txBody>
          <a:bodyPr>
            <a:normAutofit fontScale="90000"/>
          </a:bodyPr>
          <a:lstStyle/>
          <a:p>
            <a:pPr algn="ctr">
              <a:defRPr/>
            </a:pPr>
            <a:r>
              <a:rPr lang="it-IT" sz="4000" b="1" dirty="0" smtClean="0">
                <a:solidFill>
                  <a:schemeClr val="accent5">
                    <a:lumMod val="75000"/>
                  </a:schemeClr>
                </a:solidFill>
              </a:rPr>
              <a:t>ADOZIONE E DIFFICOLTA’ SCOLASTICHE</a:t>
            </a:r>
            <a:endParaRPr lang="it-IT" sz="4000" b="1" dirty="0">
              <a:solidFill>
                <a:schemeClr val="accent5">
                  <a:lumMod val="75000"/>
                </a:schemeClr>
              </a:solidFill>
            </a:endParaRPr>
          </a:p>
        </p:txBody>
      </p:sp>
      <p:sp>
        <p:nvSpPr>
          <p:cNvPr id="12291" name="Segnaposto contenuto 4"/>
          <p:cNvSpPr>
            <a:spLocks noGrp="1"/>
          </p:cNvSpPr>
          <p:nvPr>
            <p:ph idx="1"/>
          </p:nvPr>
        </p:nvSpPr>
        <p:spPr>
          <a:xfrm>
            <a:off x="457200" y="2071688"/>
            <a:ext cx="8229600" cy="4252912"/>
          </a:xfrm>
        </p:spPr>
        <p:txBody>
          <a:bodyPr/>
          <a:lstStyle/>
          <a:p>
            <a:pPr algn="ctr">
              <a:buFont typeface="Wingdings 2" pitchFamily="18" charset="2"/>
              <a:buNone/>
            </a:pPr>
            <a:endParaRPr lang="it-IT" sz="3200" b="1" smtClean="0">
              <a:solidFill>
                <a:schemeClr val="tx2"/>
              </a:solidFill>
            </a:endParaRPr>
          </a:p>
          <a:p>
            <a:pPr algn="ctr">
              <a:buFont typeface="Wingdings 2" pitchFamily="18" charset="2"/>
              <a:buNone/>
            </a:pPr>
            <a:r>
              <a:rPr lang="it-IT" sz="3200" b="1" smtClean="0">
                <a:solidFill>
                  <a:schemeClr val="tx2"/>
                </a:solidFill>
              </a:rPr>
              <a:t>I bambini adottati</a:t>
            </a:r>
          </a:p>
          <a:p>
            <a:pPr algn="ctr">
              <a:buFont typeface="Wingdings 2" pitchFamily="18" charset="2"/>
              <a:buNone/>
            </a:pPr>
            <a:r>
              <a:rPr lang="it-IT" sz="3200" b="1" smtClean="0">
                <a:solidFill>
                  <a:schemeClr val="tx2"/>
                </a:solidFill>
              </a:rPr>
              <a:t>presentano difficoltà scolastiche</a:t>
            </a:r>
          </a:p>
          <a:p>
            <a:pPr algn="ctr">
              <a:buFont typeface="Wingdings 2" pitchFamily="18" charset="2"/>
              <a:buNone/>
            </a:pPr>
            <a:r>
              <a:rPr lang="it-IT" sz="3200" b="1" smtClean="0">
                <a:solidFill>
                  <a:schemeClr val="tx2"/>
                </a:solidFill>
              </a:rPr>
              <a:t>in misura</a:t>
            </a:r>
          </a:p>
          <a:p>
            <a:pPr algn="ctr">
              <a:buFont typeface="Wingdings 2" pitchFamily="18" charset="2"/>
              <a:buNone/>
            </a:pPr>
            <a:r>
              <a:rPr lang="it-IT" sz="3200" b="1" smtClean="0">
                <a:solidFill>
                  <a:schemeClr val="tx2"/>
                </a:solidFill>
              </a:rPr>
              <a:t>significativamente maggiore</a:t>
            </a:r>
          </a:p>
          <a:p>
            <a:pPr algn="ctr">
              <a:buFont typeface="Wingdings 2" pitchFamily="18" charset="2"/>
              <a:buNone/>
            </a:pPr>
            <a:r>
              <a:rPr lang="it-IT" sz="3200" b="1" smtClean="0">
                <a:solidFill>
                  <a:schemeClr val="tx2"/>
                </a:solidFill>
              </a:rPr>
              <a:t>dei non adottati?</a:t>
            </a:r>
          </a:p>
        </p:txBody>
      </p:sp>
    </p:spTree>
    <p:extLst>
      <p:ext uri="{BB962C8B-B14F-4D97-AF65-F5344CB8AC3E}">
        <p14:creationId xmlns:p14="http://schemas.microsoft.com/office/powerpoint/2010/main" val="151162722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dirty="0" smtClean="0"/>
              <a:t>Il problema non è L’AUTOCONTROLLO (indirizzarla verso ….)</a:t>
            </a:r>
            <a:br>
              <a:rPr lang="it-IT" dirty="0" smtClean="0"/>
            </a:br>
            <a:r>
              <a:rPr lang="it-IT" dirty="0" smtClean="0"/>
              <a:t>o la MANCANZA </a:t>
            </a:r>
            <a:r>
              <a:rPr lang="it-IT" dirty="0" err="1" smtClean="0"/>
              <a:t>DI</a:t>
            </a:r>
            <a:r>
              <a:rPr lang="it-IT" dirty="0" smtClean="0"/>
              <a:t> VOLONTA’ </a:t>
            </a:r>
            <a:br>
              <a:rPr lang="it-IT" dirty="0" smtClean="0"/>
            </a:br>
            <a:r>
              <a:rPr lang="it-IT" dirty="0" smtClean="0"/>
              <a:t>. </a:t>
            </a:r>
            <a:br>
              <a:rPr lang="it-IT" dirty="0" smtClean="0"/>
            </a:br>
            <a:endParaRPr lang="it-IT" dirty="0"/>
          </a:p>
        </p:txBody>
      </p:sp>
      <p:sp>
        <p:nvSpPr>
          <p:cNvPr id="3" name="Sottotitolo 2"/>
          <p:cNvSpPr>
            <a:spLocks noGrp="1"/>
          </p:cNvSpPr>
          <p:nvPr>
            <p:ph type="subTitle" idx="1"/>
          </p:nvPr>
        </p:nvSpPr>
        <p:spPr>
          <a:xfrm>
            <a:off x="611560" y="3886200"/>
            <a:ext cx="7920880" cy="1752600"/>
          </a:xfrm>
        </p:spPr>
        <p:txBody>
          <a:bodyPr>
            <a:noAutofit/>
          </a:bodyPr>
          <a:lstStyle/>
          <a:p>
            <a:r>
              <a:rPr lang="it-IT" sz="4400" b="1" dirty="0" smtClean="0">
                <a:solidFill>
                  <a:schemeClr val="tx1"/>
                </a:solidFill>
              </a:rPr>
              <a:t>ma </a:t>
            </a:r>
          </a:p>
          <a:p>
            <a:r>
              <a:rPr lang="it-IT" sz="4400" b="1" dirty="0" smtClean="0">
                <a:solidFill>
                  <a:schemeClr val="tx1"/>
                </a:solidFill>
              </a:rPr>
              <a:t>L’inadeguata capacità</a:t>
            </a:r>
          </a:p>
          <a:p>
            <a:r>
              <a:rPr lang="it-IT" sz="4400" b="1" dirty="0" smtClean="0">
                <a:solidFill>
                  <a:schemeClr val="tx1"/>
                </a:solidFill>
              </a:rPr>
              <a:t> </a:t>
            </a:r>
            <a:r>
              <a:rPr lang="it-IT" sz="4400" b="1" dirty="0" err="1" smtClean="0">
                <a:solidFill>
                  <a:schemeClr val="tx1"/>
                </a:solidFill>
              </a:rPr>
              <a:t>DI</a:t>
            </a:r>
            <a:r>
              <a:rPr lang="it-IT" sz="4400" b="1" dirty="0" smtClean="0">
                <a:solidFill>
                  <a:schemeClr val="tx1"/>
                </a:solidFill>
              </a:rPr>
              <a:t> </a:t>
            </a:r>
            <a:r>
              <a:rPr lang="it-IT" sz="4400" b="1" u="sng" dirty="0" smtClean="0">
                <a:solidFill>
                  <a:schemeClr val="tx1"/>
                </a:solidFill>
              </a:rPr>
              <a:t>AUTO-CALMARSI</a:t>
            </a:r>
            <a:endParaRPr lang="it-IT" sz="4400" b="1" u="sng" dirty="0">
              <a:solidFill>
                <a:schemeClr val="tx1"/>
              </a:solidFill>
            </a:endParaRPr>
          </a:p>
        </p:txBody>
      </p:sp>
    </p:spTree>
    <p:extLst>
      <p:ext uri="{BB962C8B-B14F-4D97-AF65-F5344CB8AC3E}">
        <p14:creationId xmlns:p14="http://schemas.microsoft.com/office/powerpoint/2010/main" val="15105847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ineartamerica.com/images-medium/to-corrupt-the-innocence-paulo-zerbato.jpg"/>
          <p:cNvPicPr>
            <a:picLocks noChangeAspect="1" noChangeArrowheads="1"/>
          </p:cNvPicPr>
          <p:nvPr/>
        </p:nvPicPr>
        <p:blipFill>
          <a:blip r:embed="rId2" cstate="print"/>
          <a:srcRect/>
          <a:stretch>
            <a:fillRect/>
          </a:stretch>
        </p:blipFill>
        <p:spPr bwMode="auto">
          <a:xfrm>
            <a:off x="683568" y="825954"/>
            <a:ext cx="7920880" cy="5915414"/>
          </a:xfrm>
          <a:prstGeom prst="rect">
            <a:avLst/>
          </a:prstGeom>
          <a:noFill/>
          <a:ln w="9525">
            <a:noFill/>
            <a:miter lim="800000"/>
            <a:headEnd/>
            <a:tailEnd/>
          </a:ln>
        </p:spPr>
      </p:pic>
      <p:sp>
        <p:nvSpPr>
          <p:cNvPr id="3" name="Segnaposto contenuto 2"/>
          <p:cNvSpPr>
            <a:spLocks noGrp="1"/>
          </p:cNvSpPr>
          <p:nvPr>
            <p:ph idx="1"/>
          </p:nvPr>
        </p:nvSpPr>
        <p:spPr>
          <a:xfrm>
            <a:off x="467544" y="764704"/>
            <a:ext cx="8373616" cy="6021288"/>
          </a:xfrm>
          <a:solidFill>
            <a:schemeClr val="bg1"/>
          </a:solidFill>
        </p:spPr>
        <p:txBody>
          <a:bodyPr>
            <a:normAutofit/>
          </a:bodyPr>
          <a:lstStyle/>
          <a:p>
            <a:pPr>
              <a:buNone/>
            </a:pPr>
            <a:endParaRPr lang="it-IT" b="1" dirty="0" smtClean="0"/>
          </a:p>
          <a:p>
            <a:pPr algn="ctr">
              <a:buNone/>
            </a:pPr>
            <a:r>
              <a:rPr lang="it-IT" b="1" dirty="0" smtClean="0"/>
              <a:t>Nella crisi di rabbia</a:t>
            </a:r>
            <a:r>
              <a:rPr lang="it-IT" dirty="0" smtClean="0"/>
              <a:t> è come se un mostro prendesse il sopravvento. </a:t>
            </a:r>
          </a:p>
          <a:p>
            <a:pPr algn="ctr">
              <a:buNone/>
            </a:pPr>
            <a:r>
              <a:rPr lang="it-IT" dirty="0" smtClean="0"/>
              <a:t>E’ questa la sensazione che ha il ragazzo, </a:t>
            </a:r>
            <a:r>
              <a:rPr lang="it-IT" i="1" dirty="0" smtClean="0"/>
              <a:t>di non potersi controllare, perché c’è una forza più grande di lui.</a:t>
            </a:r>
            <a:r>
              <a:rPr lang="it-IT" dirty="0" smtClean="0"/>
              <a:t> </a:t>
            </a:r>
          </a:p>
          <a:p>
            <a:pPr>
              <a:buNone/>
            </a:pPr>
            <a:endParaRPr lang="it-IT" dirty="0" smtClean="0"/>
          </a:p>
          <a:p>
            <a:pPr algn="ctr">
              <a:buNone/>
            </a:pPr>
            <a:r>
              <a:rPr lang="it-IT" dirty="0" smtClean="0"/>
              <a:t>Il ragazzo è prigioniero di quello che lui stesso ha creato</a:t>
            </a:r>
          </a:p>
        </p:txBody>
      </p:sp>
      <p:sp>
        <p:nvSpPr>
          <p:cNvPr id="5" name="CasellaDiTesto 4"/>
          <p:cNvSpPr txBox="1"/>
          <p:nvPr/>
        </p:nvSpPr>
        <p:spPr>
          <a:xfrm>
            <a:off x="1367644" y="488942"/>
            <a:ext cx="6552728" cy="584775"/>
          </a:xfrm>
          <a:prstGeom prst="rect">
            <a:avLst/>
          </a:prstGeom>
          <a:noFill/>
        </p:spPr>
        <p:txBody>
          <a:bodyPr wrap="square" rtlCol="0">
            <a:spAutoFit/>
          </a:bodyPr>
          <a:lstStyle/>
          <a:p>
            <a:r>
              <a:rPr lang="it-IT" sz="3200" b="1" dirty="0" smtClean="0"/>
              <a:t>Un mostro prende il sopravvento</a:t>
            </a:r>
            <a:endParaRPr lang="it-IT" sz="3200" b="1" dirty="0"/>
          </a:p>
        </p:txBody>
      </p:sp>
    </p:spTree>
    <p:extLst>
      <p:ext uri="{BB962C8B-B14F-4D97-AF65-F5344CB8AC3E}">
        <p14:creationId xmlns:p14="http://schemas.microsoft.com/office/powerpoint/2010/main" val="23775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 grpI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u="sng" dirty="0" smtClean="0">
                <a:effectLst>
                  <a:outerShdw blurRad="38100" dist="38100" dir="2700000" algn="tl">
                    <a:srgbClr val="000000">
                      <a:alpha val="43137"/>
                    </a:srgbClr>
                  </a:outerShdw>
                </a:effectLst>
              </a:rPr>
              <a:t>La paleo corteccia</a:t>
            </a:r>
            <a:r>
              <a:rPr lang="it-IT" dirty="0" smtClean="0"/>
              <a:t> </a:t>
            </a:r>
            <a:endParaRPr lang="it-IT" dirty="0"/>
          </a:p>
        </p:txBody>
      </p:sp>
      <p:sp>
        <p:nvSpPr>
          <p:cNvPr id="3" name="Segnaposto contenuto 2"/>
          <p:cNvSpPr>
            <a:spLocks noGrp="1"/>
          </p:cNvSpPr>
          <p:nvPr>
            <p:ph idx="1"/>
          </p:nvPr>
        </p:nvSpPr>
        <p:spPr>
          <a:xfrm>
            <a:off x="457200" y="1600200"/>
            <a:ext cx="8229600" cy="4853136"/>
          </a:xfrm>
        </p:spPr>
        <p:txBody>
          <a:bodyPr>
            <a:normAutofit/>
          </a:bodyPr>
          <a:lstStyle/>
          <a:p>
            <a:pPr algn="ctr">
              <a:buNone/>
            </a:pPr>
            <a:r>
              <a:rPr lang="it-IT" dirty="0" smtClean="0"/>
              <a:t>quella che viene sollecitata per prima in un bambino è la parte più antica del cervello, che abbiamo in comune con gli animali, quella parte deputata alle reazioni istintive</a:t>
            </a:r>
          </a:p>
          <a:p>
            <a:pPr algn="ctr">
              <a:buNone/>
            </a:pPr>
            <a:r>
              <a:rPr lang="it-IT" dirty="0" smtClean="0"/>
              <a:t>Questa parte risponde </a:t>
            </a:r>
          </a:p>
          <a:p>
            <a:pPr algn="ctr">
              <a:buNone/>
            </a:pPr>
            <a:r>
              <a:rPr lang="it-IT" dirty="0" smtClean="0"/>
              <a:t>al principio di attacco – fuga. </a:t>
            </a:r>
          </a:p>
          <a:p>
            <a:pPr algn="ctr">
              <a:buNone/>
            </a:pPr>
            <a:endParaRPr lang="it-IT" dirty="0" smtClean="0"/>
          </a:p>
          <a:p>
            <a:pPr algn="ctr">
              <a:buNone/>
            </a:pPr>
            <a:r>
              <a:rPr lang="it-IT" dirty="0" smtClean="0"/>
              <a:t>Quando un animale si sente minacciato o attacca o scappa </a:t>
            </a:r>
          </a:p>
          <a:p>
            <a:pPr algn="ctr">
              <a:buNone/>
            </a:pPr>
            <a:r>
              <a:rPr lang="it-IT" b="1" dirty="0" smtClean="0">
                <a:effectLst>
                  <a:outerShdw blurRad="38100" dist="38100" dir="2700000" algn="tl">
                    <a:srgbClr val="000000">
                      <a:alpha val="43137"/>
                    </a:srgbClr>
                  </a:outerShdw>
                </a:effectLst>
              </a:rPr>
              <a:t>La stessa cosa viene da fare ai ragazzi. </a:t>
            </a:r>
          </a:p>
          <a:p>
            <a:pPr algn="ctr">
              <a:buNone/>
            </a:pPr>
            <a:endParaRPr lang="it-IT" dirty="0"/>
          </a:p>
        </p:txBody>
      </p:sp>
    </p:spTree>
    <p:extLst>
      <p:ext uri="{BB962C8B-B14F-4D97-AF65-F5344CB8AC3E}">
        <p14:creationId xmlns:p14="http://schemas.microsoft.com/office/powerpoint/2010/main" val="5156139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Vivere stress prolungati </a:t>
            </a:r>
            <a:endParaRPr lang="it-IT" dirty="0"/>
          </a:p>
        </p:txBody>
      </p:sp>
      <p:sp>
        <p:nvSpPr>
          <p:cNvPr id="3" name="Segnaposto contenuto 2"/>
          <p:cNvSpPr>
            <a:spLocks noGrp="1"/>
          </p:cNvSpPr>
          <p:nvPr>
            <p:ph idx="1"/>
          </p:nvPr>
        </p:nvSpPr>
        <p:spPr>
          <a:xfrm>
            <a:off x="457200" y="1600200"/>
            <a:ext cx="8229600" cy="4997152"/>
          </a:xfrm>
        </p:spPr>
        <p:txBody>
          <a:bodyPr>
            <a:normAutofit lnSpcReduction="10000"/>
          </a:bodyPr>
          <a:lstStyle/>
          <a:p>
            <a:pPr algn="ctr">
              <a:buNone/>
            </a:pPr>
            <a:r>
              <a:rPr lang="it-IT" dirty="0" smtClean="0"/>
              <a:t>L’esposizione prolungata a stress elevati (vita in istituto e ad altri traumi relazionali precoci) </a:t>
            </a:r>
          </a:p>
          <a:p>
            <a:pPr algn="ctr">
              <a:buNone/>
            </a:pPr>
            <a:r>
              <a:rPr lang="it-IT" dirty="0" smtClean="0"/>
              <a:t>producendo </a:t>
            </a:r>
            <a:r>
              <a:rPr lang="it-IT" u="sng" dirty="0" smtClean="0"/>
              <a:t>pattern cronici </a:t>
            </a:r>
            <a:r>
              <a:rPr lang="it-IT" dirty="0" smtClean="0"/>
              <a:t>di </a:t>
            </a:r>
            <a:r>
              <a:rPr lang="it-IT" b="1" dirty="0" err="1" smtClean="0"/>
              <a:t>iperattivazione</a:t>
            </a:r>
            <a:r>
              <a:rPr lang="it-IT" b="1" dirty="0" smtClean="0"/>
              <a:t>:</a:t>
            </a:r>
          </a:p>
          <a:p>
            <a:pPr algn="ctr">
              <a:buNone/>
            </a:pPr>
            <a:r>
              <a:rPr lang="it-IT" dirty="0" smtClean="0"/>
              <a:t>può alterare sia la struttura sia il funzionamento del cervello</a:t>
            </a:r>
          </a:p>
          <a:p>
            <a:pPr algn="ctr">
              <a:buNone/>
            </a:pPr>
            <a:endParaRPr lang="it-IT" dirty="0" smtClean="0"/>
          </a:p>
          <a:p>
            <a:pPr algn="ctr">
              <a:buNone/>
            </a:pPr>
            <a:r>
              <a:rPr lang="it-IT" dirty="0" smtClean="0"/>
              <a:t>Determinando una </a:t>
            </a:r>
          </a:p>
          <a:p>
            <a:pPr algn="ctr">
              <a:buNone/>
            </a:pPr>
            <a:r>
              <a:rPr lang="it-IT" dirty="0" smtClean="0"/>
              <a:t>aumentata vigilanza, emotività, spavento, irritabilità comportamentale, impulsività (</a:t>
            </a:r>
            <a:r>
              <a:rPr lang="it-IT" dirty="0" err="1" smtClean="0"/>
              <a:t>Brozinsky</a:t>
            </a:r>
            <a:r>
              <a:rPr lang="it-IT" dirty="0" smtClean="0"/>
              <a:t>)</a:t>
            </a:r>
          </a:p>
          <a:p>
            <a:pPr algn="ctr">
              <a:buNone/>
            </a:pPr>
            <a:endParaRPr lang="it-IT" dirty="0"/>
          </a:p>
        </p:txBody>
      </p:sp>
    </p:spTree>
    <p:extLst>
      <p:ext uri="{BB962C8B-B14F-4D97-AF65-F5344CB8AC3E}">
        <p14:creationId xmlns:p14="http://schemas.microsoft.com/office/powerpoint/2010/main" val="17627768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44016" y="524272"/>
            <a:ext cx="8892480" cy="5857056"/>
          </a:xfrm>
        </p:spPr>
        <p:txBody>
          <a:bodyPr>
            <a:noAutofit/>
          </a:bodyPr>
          <a:lstStyle/>
          <a:p>
            <a:r>
              <a:rPr lang="it-IT" sz="2800" dirty="0" smtClean="0">
                <a:solidFill>
                  <a:schemeClr val="tx1"/>
                </a:solidFill>
              </a:rPr>
              <a:t>In questi bambini, quando c’è uno scoppio d’ira</a:t>
            </a:r>
          </a:p>
          <a:p>
            <a:r>
              <a:rPr lang="it-IT" sz="2800" dirty="0" smtClean="0">
                <a:solidFill>
                  <a:schemeClr val="tx1"/>
                </a:solidFill>
              </a:rPr>
              <a:t>il livello di tensione nel corpo e nella mente è talmente alto da suscitare un unico bisogno di scaricarlo, verbalmente e fisicamente </a:t>
            </a:r>
          </a:p>
          <a:p>
            <a:r>
              <a:rPr lang="it-IT" sz="2800" dirty="0" smtClean="0">
                <a:solidFill>
                  <a:schemeClr val="tx1"/>
                </a:solidFill>
              </a:rPr>
              <a:t> C’è una situazione di </a:t>
            </a:r>
            <a:r>
              <a:rPr lang="it-IT" sz="2800" b="1" u="sng" dirty="0" err="1" smtClean="0">
                <a:solidFill>
                  <a:schemeClr val="tx1"/>
                </a:solidFill>
                <a:effectLst>
                  <a:outerShdw blurRad="38100" dist="38100" dir="2700000" algn="tl">
                    <a:srgbClr val="000000">
                      <a:alpha val="43137"/>
                    </a:srgbClr>
                  </a:outerShdw>
                </a:effectLst>
              </a:rPr>
              <a:t>iperstimolazione</a:t>
            </a:r>
            <a:r>
              <a:rPr lang="it-IT" sz="2800" b="1" u="sng" dirty="0" smtClean="0">
                <a:solidFill>
                  <a:schemeClr val="tx1"/>
                </a:solidFill>
                <a:effectLst>
                  <a:outerShdw blurRad="38100" dist="38100" dir="2700000" algn="tl">
                    <a:srgbClr val="000000">
                      <a:alpha val="43137"/>
                    </a:srgbClr>
                  </a:outerShdw>
                </a:effectLst>
              </a:rPr>
              <a:t> corporea, che chiede di essere scaricata</a:t>
            </a:r>
          </a:p>
          <a:p>
            <a:r>
              <a:rPr lang="it-IT" sz="2800" b="1" u="sng" dirty="0" smtClean="0">
                <a:solidFill>
                  <a:schemeClr val="tx1"/>
                </a:solidFill>
                <a:effectLst>
                  <a:outerShdw blurRad="38100" dist="38100" dir="2700000" algn="tl">
                    <a:srgbClr val="000000">
                      <a:alpha val="43137"/>
                    </a:srgbClr>
                  </a:outerShdw>
                </a:effectLst>
              </a:rPr>
              <a:t> </a:t>
            </a:r>
          </a:p>
          <a:p>
            <a:endParaRPr lang="it-IT" sz="2800" dirty="0" smtClean="0">
              <a:solidFill>
                <a:schemeClr val="tx1"/>
              </a:solidFill>
            </a:endParaRPr>
          </a:p>
          <a:p>
            <a:r>
              <a:rPr lang="it-IT" sz="2800" dirty="0" smtClean="0">
                <a:solidFill>
                  <a:schemeClr val="tx1"/>
                </a:solidFill>
              </a:rPr>
              <a:t>Il bambino in quel caso non ha gran che possibilità di scegliere come agire. </a:t>
            </a:r>
          </a:p>
          <a:p>
            <a:r>
              <a:rPr lang="it-IT" sz="2800" b="1" dirty="0" smtClean="0">
                <a:solidFill>
                  <a:schemeClr val="tx1"/>
                </a:solidFill>
                <a:effectLst>
                  <a:outerShdw blurRad="38100" dist="38100" dir="2700000" algn="tl">
                    <a:srgbClr val="000000">
                      <a:alpha val="43137"/>
                    </a:srgbClr>
                  </a:outerShdw>
                </a:effectLst>
              </a:rPr>
              <a:t>Deve unicamente scaricare la rabbia. </a:t>
            </a:r>
            <a:endParaRPr lang="it-IT" sz="2800" dirty="0" smtClean="0">
              <a:solidFill>
                <a:schemeClr val="tx1"/>
              </a:solidFill>
            </a:endParaRPr>
          </a:p>
        </p:txBody>
      </p:sp>
    </p:spTree>
    <p:extLst>
      <p:ext uri="{BB962C8B-B14F-4D97-AF65-F5344CB8AC3E}">
        <p14:creationId xmlns:p14="http://schemas.microsoft.com/office/powerpoint/2010/main" val="3049630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260648"/>
            <a:ext cx="8229600" cy="4525963"/>
          </a:xfrm>
        </p:spPr>
        <p:txBody>
          <a:bodyPr/>
          <a:lstStyle/>
          <a:p>
            <a:pPr>
              <a:buNone/>
            </a:pPr>
            <a:r>
              <a:rPr lang="it-IT" dirty="0" smtClean="0"/>
              <a:t>Quando in alcuni bambini questo </a:t>
            </a:r>
            <a:r>
              <a:rPr lang="it-IT" b="1" dirty="0" smtClean="0"/>
              <a:t>circuito è stato sollecitato più volte</a:t>
            </a:r>
            <a:r>
              <a:rPr lang="it-IT" dirty="0" smtClean="0"/>
              <a:t>, può capitare che in assenza di stimoli specifici sia comunicato alla corteccia la presenza di un pericolo imminente:</a:t>
            </a:r>
          </a:p>
          <a:p>
            <a:pPr>
              <a:buNone/>
            </a:pPr>
            <a:r>
              <a:rPr lang="it-IT" dirty="0" smtClean="0"/>
              <a:t> uno stimolo esterno diventa una minaccia anche se effettivamente minaccioso non è nella realtà.</a:t>
            </a:r>
            <a:endParaRPr lang="it-IT" dirty="0"/>
          </a:p>
        </p:txBody>
      </p:sp>
      <p:sp>
        <p:nvSpPr>
          <p:cNvPr id="4" name="CasellaDiTesto 3"/>
          <p:cNvSpPr txBox="1"/>
          <p:nvPr/>
        </p:nvSpPr>
        <p:spPr>
          <a:xfrm>
            <a:off x="1403648" y="4494599"/>
            <a:ext cx="7560840" cy="2246769"/>
          </a:xfrm>
          <a:prstGeom prst="rect">
            <a:avLst/>
          </a:prstGeom>
          <a:solidFill>
            <a:schemeClr val="bg1"/>
          </a:solidFill>
        </p:spPr>
        <p:txBody>
          <a:bodyPr wrap="square" rtlCol="0">
            <a:spAutoFit/>
          </a:bodyPr>
          <a:lstStyle/>
          <a:p>
            <a:pPr algn="ctr"/>
            <a:r>
              <a:rPr lang="it-IT" sz="2800" dirty="0" smtClean="0"/>
              <a:t>Si chiamano </a:t>
            </a:r>
            <a:r>
              <a:rPr lang="it-IT" sz="2800" b="1" dirty="0" smtClean="0"/>
              <a:t>STIMOLI GRILLETTO</a:t>
            </a:r>
            <a:endParaRPr lang="it-IT" sz="2800" dirty="0" smtClean="0"/>
          </a:p>
          <a:p>
            <a:pPr algn="ctr"/>
            <a:r>
              <a:rPr lang="it-IT" sz="2800" dirty="0" smtClean="0"/>
              <a:t>Sono conseguenza ad eventi traumatici, riportano presente ed attuale la minaccia vissuta precedentemente ed attivano nel corpo lo stesso livello di allarme</a:t>
            </a:r>
            <a:endParaRPr lang="it-IT" sz="2800" dirty="0"/>
          </a:p>
        </p:txBody>
      </p:sp>
      <p:sp>
        <p:nvSpPr>
          <p:cNvPr id="2" name="CasellaDiTesto 1"/>
          <p:cNvSpPr txBox="1"/>
          <p:nvPr/>
        </p:nvSpPr>
        <p:spPr>
          <a:xfrm>
            <a:off x="4452181" y="3356992"/>
            <a:ext cx="4450643" cy="584775"/>
          </a:xfrm>
          <a:prstGeom prst="rect">
            <a:avLst/>
          </a:prstGeom>
          <a:solidFill>
            <a:srgbClr val="FF0000"/>
          </a:solidFill>
        </p:spPr>
        <p:txBody>
          <a:bodyPr wrap="square" rtlCol="0">
            <a:spAutoFit/>
          </a:bodyPr>
          <a:lstStyle/>
          <a:p>
            <a:r>
              <a:rPr lang="it-IT" sz="3200" dirty="0" smtClean="0"/>
              <a:t>L’AMBIENTE CONTA</a:t>
            </a:r>
            <a:endParaRPr lang="it-IT" sz="3200" dirty="0"/>
          </a:p>
        </p:txBody>
      </p:sp>
    </p:spTree>
    <p:extLst>
      <p:ext uri="{BB962C8B-B14F-4D97-AF65-F5344CB8AC3E}">
        <p14:creationId xmlns:p14="http://schemas.microsoft.com/office/powerpoint/2010/main" val="30063979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rontal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0861" y="2112555"/>
            <a:ext cx="3907083" cy="4745445"/>
          </a:xfrm>
          <a:prstGeom prst="rect">
            <a:avLst/>
          </a:prstGeom>
          <a:noFill/>
          <a:ln w="9525">
            <a:noFill/>
            <a:miter lim="800000"/>
            <a:headEnd/>
            <a:tailEnd/>
          </a:ln>
        </p:spPr>
      </p:pic>
      <p:sp>
        <p:nvSpPr>
          <p:cNvPr id="35843" name="Text Box 3"/>
          <p:cNvSpPr txBox="1">
            <a:spLocks noChangeArrowheads="1"/>
          </p:cNvSpPr>
          <p:nvPr/>
        </p:nvSpPr>
        <p:spPr bwMode="auto">
          <a:xfrm>
            <a:off x="323528" y="161345"/>
            <a:ext cx="3528392" cy="1323439"/>
          </a:xfrm>
          <a:prstGeom prst="rect">
            <a:avLst/>
          </a:prstGeom>
          <a:noFill/>
          <a:ln w="9525" algn="ctr">
            <a:noFill/>
            <a:miter lim="800000"/>
            <a:headEnd/>
            <a:tailEnd/>
          </a:ln>
        </p:spPr>
        <p:txBody>
          <a:bodyPr wrap="square">
            <a:spAutoFit/>
          </a:bodyPr>
          <a:lstStyle/>
          <a:p>
            <a:pPr algn="ctr"/>
            <a:r>
              <a:rPr lang="it-IT" sz="4000" b="1" dirty="0">
                <a:latin typeface="Arial Narrow" pitchFamily="34" charset="0"/>
                <a:cs typeface="Arial" pitchFamily="34" charset="0"/>
              </a:rPr>
              <a:t>L’ipofunzionalità frontale</a:t>
            </a:r>
          </a:p>
        </p:txBody>
      </p:sp>
      <p:sp>
        <p:nvSpPr>
          <p:cNvPr id="403461" name="Text Box 5"/>
          <p:cNvSpPr txBox="1">
            <a:spLocks noChangeArrowheads="1"/>
          </p:cNvSpPr>
          <p:nvPr/>
        </p:nvSpPr>
        <p:spPr bwMode="auto">
          <a:xfrm>
            <a:off x="4283968" y="1477808"/>
            <a:ext cx="3312368" cy="5047536"/>
          </a:xfrm>
          <a:prstGeom prst="rect">
            <a:avLst/>
          </a:prstGeom>
          <a:solidFill>
            <a:srgbClr val="FFFF66"/>
          </a:solidFill>
          <a:ln w="9525" algn="ctr">
            <a:noFill/>
            <a:miter lim="800000"/>
            <a:headEnd/>
            <a:tailEnd/>
          </a:ln>
          <a:effectLst>
            <a:outerShdw dist="107763" dir="2700000" algn="ctr" rotWithShape="0">
              <a:schemeClr val="hlink">
                <a:alpha val="50000"/>
              </a:schemeClr>
            </a:outerShdw>
          </a:effectLst>
        </p:spPr>
        <p:txBody>
          <a:bodyPr wrap="square">
            <a:spAutoFit/>
          </a:bodyPr>
          <a:lstStyle/>
          <a:p>
            <a:pPr marL="342900" indent="-342900">
              <a:spcBef>
                <a:spcPct val="50000"/>
              </a:spcBef>
              <a:defRPr/>
            </a:pPr>
            <a:r>
              <a:rPr lang="it-IT" sz="2800" b="1" dirty="0">
                <a:latin typeface="Arial Narrow" pitchFamily="34" charset="0"/>
                <a:cs typeface="Times New Roman" pitchFamily="18" charset="0"/>
              </a:rPr>
              <a:t>Le funzioni </a:t>
            </a:r>
            <a:endParaRPr lang="it-IT" sz="2800" b="1" dirty="0" smtClean="0">
              <a:latin typeface="Arial Narrow" pitchFamily="34" charset="0"/>
              <a:cs typeface="Times New Roman" pitchFamily="18" charset="0"/>
            </a:endParaRPr>
          </a:p>
          <a:p>
            <a:pPr marL="342900" indent="-342900">
              <a:spcBef>
                <a:spcPct val="50000"/>
              </a:spcBef>
              <a:defRPr/>
            </a:pPr>
            <a:r>
              <a:rPr lang="it-IT" sz="2800" b="1" dirty="0" smtClean="0">
                <a:latin typeface="Arial Narrow" pitchFamily="34" charset="0"/>
                <a:cs typeface="Times New Roman" pitchFamily="18" charset="0"/>
              </a:rPr>
              <a:t>esecutive</a:t>
            </a:r>
            <a:r>
              <a:rPr lang="it-IT" sz="2800" b="1" dirty="0">
                <a:latin typeface="Arial Narrow" pitchFamily="34" charset="0"/>
                <a:cs typeface="Times New Roman" pitchFamily="18" charset="0"/>
              </a:rPr>
              <a:t>:</a:t>
            </a:r>
          </a:p>
          <a:p>
            <a:pPr marL="342900" indent="-342900">
              <a:spcBef>
                <a:spcPct val="50000"/>
              </a:spcBef>
              <a:buFontTx/>
              <a:buChar char="•"/>
              <a:defRPr/>
            </a:pPr>
            <a:r>
              <a:rPr lang="it-IT" sz="2800" dirty="0">
                <a:latin typeface="Arial Narrow" pitchFamily="34" charset="0"/>
                <a:cs typeface="Times New Roman" pitchFamily="18" charset="0"/>
              </a:rPr>
              <a:t>Inibizione</a:t>
            </a:r>
          </a:p>
          <a:p>
            <a:pPr marL="342900" indent="-342900">
              <a:spcBef>
                <a:spcPct val="50000"/>
              </a:spcBef>
              <a:buFontTx/>
              <a:buChar char="•"/>
              <a:defRPr/>
            </a:pPr>
            <a:r>
              <a:rPr lang="it-IT" sz="2800" dirty="0">
                <a:latin typeface="Arial Narrow" pitchFamily="34" charset="0"/>
                <a:cs typeface="Times New Roman" pitchFamily="18" charset="0"/>
              </a:rPr>
              <a:t>Pianificazione</a:t>
            </a:r>
          </a:p>
          <a:p>
            <a:pPr marL="342900" indent="-342900">
              <a:spcBef>
                <a:spcPct val="50000"/>
              </a:spcBef>
              <a:buFontTx/>
              <a:buChar char="•"/>
              <a:defRPr/>
            </a:pPr>
            <a:r>
              <a:rPr lang="it-IT" sz="2800" dirty="0" err="1">
                <a:latin typeface="Arial Narrow" pitchFamily="34" charset="0"/>
                <a:cs typeface="Times New Roman" pitchFamily="18" charset="0"/>
              </a:rPr>
              <a:t>Generatività</a:t>
            </a:r>
            <a:endParaRPr lang="it-IT" sz="2800" dirty="0">
              <a:latin typeface="Arial Narrow" pitchFamily="34" charset="0"/>
              <a:cs typeface="Times New Roman" pitchFamily="18" charset="0"/>
            </a:endParaRPr>
          </a:p>
          <a:p>
            <a:pPr marL="342900" indent="-342900">
              <a:spcBef>
                <a:spcPct val="50000"/>
              </a:spcBef>
              <a:buFontTx/>
              <a:buChar char="•"/>
              <a:defRPr/>
            </a:pPr>
            <a:r>
              <a:rPr lang="it-IT" sz="2800" dirty="0">
                <a:latin typeface="Arial Narrow" pitchFamily="34" charset="0"/>
                <a:cs typeface="Times New Roman" pitchFamily="18" charset="0"/>
              </a:rPr>
              <a:t>Flessibilità</a:t>
            </a:r>
          </a:p>
          <a:p>
            <a:pPr marL="342900" indent="-342900">
              <a:spcBef>
                <a:spcPct val="50000"/>
              </a:spcBef>
              <a:buFontTx/>
              <a:buChar char="•"/>
              <a:defRPr/>
            </a:pPr>
            <a:r>
              <a:rPr lang="it-IT" sz="2800" dirty="0">
                <a:latin typeface="Arial Narrow" pitchFamily="34" charset="0"/>
                <a:cs typeface="Times New Roman" pitchFamily="18" charset="0"/>
              </a:rPr>
              <a:t>Memoria di lavoro </a:t>
            </a:r>
          </a:p>
          <a:p>
            <a:pPr marL="342900" indent="-342900">
              <a:spcBef>
                <a:spcPct val="50000"/>
              </a:spcBef>
              <a:buFontTx/>
              <a:buChar char="•"/>
              <a:defRPr/>
            </a:pPr>
            <a:r>
              <a:rPr lang="it-IT" sz="2800" dirty="0">
                <a:latin typeface="Arial Narrow" pitchFamily="34" charset="0"/>
                <a:cs typeface="Times New Roman" pitchFamily="18" charset="0"/>
              </a:rPr>
              <a:t>Memoria prospettica</a:t>
            </a:r>
          </a:p>
        </p:txBody>
      </p:sp>
      <p:graphicFrame>
        <p:nvGraphicFramePr>
          <p:cNvPr id="90113" name="Object 2"/>
          <p:cNvGraphicFramePr>
            <a:graphicFrameLocks noChangeAspect="1"/>
          </p:cNvGraphicFramePr>
          <p:nvPr/>
        </p:nvGraphicFramePr>
        <p:xfrm>
          <a:off x="6264696" y="203450"/>
          <a:ext cx="2699792" cy="3225550"/>
        </p:xfrm>
        <a:graphic>
          <a:graphicData uri="http://schemas.openxmlformats.org/presentationml/2006/ole">
            <mc:AlternateContent xmlns:mc="http://schemas.openxmlformats.org/markup-compatibility/2006">
              <mc:Choice xmlns:v="urn:schemas-microsoft-com:vml" Requires="v">
                <p:oleObj spid="_x0000_s3086" name="Documento" r:id="rId4" imgW="924480" imgH="762480" progId="Word.Document.8">
                  <p:embed/>
                </p:oleObj>
              </mc:Choice>
              <mc:Fallback>
                <p:oleObj name="Documento" r:id="rId4" imgW="924480" imgH="762480" progId="Word.Document.8">
                  <p:embed/>
                  <p:pic>
                    <p:nvPicPr>
                      <p:cNvPr id="9011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696" y="203450"/>
                        <a:ext cx="2699792" cy="3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593906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file"/>
          </p:cNvPr>
          <p:cNvPicPr>
            <a:picLocks noChangeAspect="1" noChangeArrowheads="1"/>
          </p:cNvPicPr>
          <p:nvPr/>
        </p:nvPicPr>
        <p:blipFill>
          <a:blip r:embed="rId3" cstate="print"/>
          <a:srcRect/>
          <a:stretch>
            <a:fillRect/>
          </a:stretch>
        </p:blipFill>
        <p:spPr bwMode="auto">
          <a:xfrm>
            <a:off x="323529" y="3068960"/>
            <a:ext cx="5720412" cy="3643964"/>
          </a:xfrm>
          <a:prstGeom prst="rect">
            <a:avLst/>
          </a:prstGeom>
          <a:noFill/>
          <a:ln w="9525">
            <a:noFill/>
            <a:miter lim="800000"/>
            <a:headEnd/>
            <a:tailEnd/>
          </a:ln>
        </p:spPr>
      </p:pic>
      <p:sp>
        <p:nvSpPr>
          <p:cNvPr id="1028" name="AutoShape 4" descr="http://media.urbanpost.it/wp-content/uploads/2015/11/the-wall-pink-floyd-700x4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9" name="Picture 5"/>
          <p:cNvPicPr>
            <a:picLocks noChangeAspect="1" noChangeArrowheads="1"/>
          </p:cNvPicPr>
          <p:nvPr/>
        </p:nvPicPr>
        <p:blipFill>
          <a:blip r:embed="rId4" cstate="print"/>
          <a:srcRect/>
          <a:stretch>
            <a:fillRect/>
          </a:stretch>
        </p:blipFill>
        <p:spPr bwMode="auto">
          <a:xfrm>
            <a:off x="4276700" y="260648"/>
            <a:ext cx="4867300" cy="3094212"/>
          </a:xfrm>
          <a:prstGeom prst="rect">
            <a:avLst/>
          </a:prstGeom>
          <a:noFill/>
          <a:ln w="9525">
            <a:noFill/>
            <a:miter lim="800000"/>
            <a:headEnd/>
            <a:tailEnd/>
          </a:ln>
        </p:spPr>
      </p:pic>
      <p:sp>
        <p:nvSpPr>
          <p:cNvPr id="5" name="Rettangolo 4"/>
          <p:cNvSpPr/>
          <p:nvPr/>
        </p:nvSpPr>
        <p:spPr bwMode="auto">
          <a:xfrm>
            <a:off x="8244408" y="5108817"/>
            <a:ext cx="899592" cy="163255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a typeface="ＭＳ Ｐゴシック" pitchFamily="-124" charset="-128"/>
            </a:endParaRPr>
          </a:p>
        </p:txBody>
      </p:sp>
    </p:spTree>
    <p:extLst>
      <p:ext uri="{BB962C8B-B14F-4D97-AF65-F5344CB8AC3E}">
        <p14:creationId xmlns:p14="http://schemas.microsoft.com/office/powerpoint/2010/main" val="2199744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l="-718" t="399" r="9129"/>
          <a:stretch>
            <a:fillRect/>
          </a:stretch>
        </p:blipFill>
        <p:spPr bwMode="auto">
          <a:xfrm>
            <a:off x="-61786" y="0"/>
            <a:ext cx="9180512" cy="6830616"/>
          </a:xfrm>
          <a:prstGeom prst="rect">
            <a:avLst/>
          </a:prstGeom>
          <a:noFill/>
          <a:ln w="9525">
            <a:noFill/>
            <a:miter lim="800000"/>
            <a:headEnd/>
            <a:tailEnd/>
          </a:ln>
        </p:spPr>
      </p:pic>
      <p:sp>
        <p:nvSpPr>
          <p:cNvPr id="2" name="Titolo 1"/>
          <p:cNvSpPr>
            <a:spLocks noGrp="1"/>
          </p:cNvSpPr>
          <p:nvPr>
            <p:ph type="title"/>
          </p:nvPr>
        </p:nvSpPr>
        <p:spPr>
          <a:xfrm>
            <a:off x="518864" y="413792"/>
            <a:ext cx="8373616" cy="998984"/>
          </a:xfrm>
        </p:spPr>
        <p:txBody>
          <a:bodyPr>
            <a:noAutofit/>
          </a:bodyPr>
          <a:lstStyle/>
          <a:p>
            <a:pPr algn="r"/>
            <a:r>
              <a:rPr lang="it-IT" sz="3000" b="1" i="1" dirty="0" smtClean="0">
                <a:solidFill>
                  <a:schemeClr val="bg1"/>
                </a:solidFill>
                <a:latin typeface="Agency FB" pitchFamily="34" charset="0"/>
              </a:rPr>
              <a:t>Tutti a dire della rabbia del fiume in piena e nessuno della violenza degli argini che lo costringono </a:t>
            </a:r>
            <a:br>
              <a:rPr lang="it-IT" sz="3000" b="1" i="1" dirty="0" smtClean="0">
                <a:solidFill>
                  <a:schemeClr val="bg1"/>
                </a:solidFill>
                <a:latin typeface="Agency FB" pitchFamily="34" charset="0"/>
              </a:rPr>
            </a:br>
            <a:r>
              <a:rPr lang="it-IT" sz="3000" b="1" i="1" dirty="0" smtClean="0">
                <a:solidFill>
                  <a:schemeClr val="bg1"/>
                </a:solidFill>
                <a:latin typeface="Agency FB" pitchFamily="34" charset="0"/>
              </a:rPr>
              <a:t>(BERTOLT BRECHT )</a:t>
            </a:r>
            <a:br>
              <a:rPr lang="it-IT" sz="3000" b="1" i="1" dirty="0" smtClean="0">
                <a:solidFill>
                  <a:schemeClr val="bg1"/>
                </a:solidFill>
                <a:latin typeface="Agency FB" pitchFamily="34" charset="0"/>
              </a:rPr>
            </a:br>
            <a:endParaRPr lang="it-IT" sz="3000" b="1" i="1" dirty="0">
              <a:solidFill>
                <a:schemeClr val="bg1"/>
              </a:solidFill>
              <a:latin typeface="Agency FB" pitchFamily="34" charset="0"/>
            </a:endParaRPr>
          </a:p>
        </p:txBody>
      </p:sp>
      <p:sp>
        <p:nvSpPr>
          <p:cNvPr id="7" name="CasellaDiTesto 6"/>
          <p:cNvSpPr txBox="1"/>
          <p:nvPr/>
        </p:nvSpPr>
        <p:spPr>
          <a:xfrm>
            <a:off x="3786079" y="3140968"/>
            <a:ext cx="5112568" cy="1384995"/>
          </a:xfrm>
          <a:prstGeom prst="rect">
            <a:avLst/>
          </a:prstGeom>
          <a:noFill/>
        </p:spPr>
        <p:txBody>
          <a:bodyPr wrap="square" rtlCol="0">
            <a:spAutoFit/>
          </a:bodyPr>
          <a:lstStyle/>
          <a:p>
            <a:pPr algn="ctr"/>
            <a:r>
              <a:rPr lang="it-IT" sz="2800" dirty="0" smtClean="0"/>
              <a:t>Alcuni ragazzi sono arrabbiati. E ne hanno fondati motivi. </a:t>
            </a:r>
          </a:p>
          <a:p>
            <a:pPr algn="ctr"/>
            <a:endParaRPr lang="it-IT" sz="2800" dirty="0"/>
          </a:p>
        </p:txBody>
      </p:sp>
      <p:sp>
        <p:nvSpPr>
          <p:cNvPr id="10" name="CasellaDiTesto 9"/>
          <p:cNvSpPr txBox="1"/>
          <p:nvPr/>
        </p:nvSpPr>
        <p:spPr>
          <a:xfrm>
            <a:off x="514118" y="4322911"/>
            <a:ext cx="7704856" cy="461665"/>
          </a:xfrm>
          <a:prstGeom prst="rect">
            <a:avLst/>
          </a:prstGeom>
          <a:solidFill>
            <a:schemeClr val="tx1"/>
          </a:solidFill>
        </p:spPr>
        <p:txBody>
          <a:bodyPr wrap="square" rtlCol="0">
            <a:spAutoFit/>
          </a:bodyPr>
          <a:lstStyle/>
          <a:p>
            <a:r>
              <a:rPr lang="it-IT" sz="2400" b="1" dirty="0" smtClean="0">
                <a:solidFill>
                  <a:srgbClr val="FFFF66"/>
                </a:solidFill>
              </a:rPr>
              <a:t>SI PUO’ IMPEDIRE CHE SI ESPRIMA LA RABBIA?</a:t>
            </a:r>
            <a:endParaRPr lang="it-IT" sz="2400" dirty="0">
              <a:solidFill>
                <a:srgbClr val="FFFF66"/>
              </a:solidFill>
            </a:endParaRPr>
          </a:p>
        </p:txBody>
      </p:sp>
    </p:spTree>
    <p:extLst>
      <p:ext uri="{BB962C8B-B14F-4D97-AF65-F5344CB8AC3E}">
        <p14:creationId xmlns:p14="http://schemas.microsoft.com/office/powerpoint/2010/main" val="2389830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1143000"/>
          </a:xfrm>
        </p:spPr>
        <p:txBody>
          <a:bodyPr/>
          <a:lstStyle/>
          <a:p>
            <a:pPr>
              <a:defRPr/>
            </a:pPr>
            <a:r>
              <a:rPr lang="it-IT" dirty="0" smtClean="0"/>
              <a:t>Lo sport</a:t>
            </a:r>
            <a:endParaRPr lang="it-IT" dirty="0"/>
          </a:p>
        </p:txBody>
      </p:sp>
      <p:pic>
        <p:nvPicPr>
          <p:cNvPr id="60419" name="Picture 3"/>
          <p:cNvPicPr>
            <a:picLocks noChangeAspect="1" noChangeArrowheads="1"/>
          </p:cNvPicPr>
          <p:nvPr/>
        </p:nvPicPr>
        <p:blipFill>
          <a:blip r:embed="rId2" cstate="print"/>
          <a:srcRect r="953" b="7935"/>
          <a:stretch>
            <a:fillRect/>
          </a:stretch>
        </p:blipFill>
        <p:spPr bwMode="auto">
          <a:xfrm>
            <a:off x="234807" y="3286766"/>
            <a:ext cx="5760640" cy="3571234"/>
          </a:xfrm>
          <a:prstGeom prst="rect">
            <a:avLst/>
          </a:prstGeom>
          <a:noFill/>
          <a:ln w="9525">
            <a:noFill/>
            <a:miter lim="800000"/>
            <a:headEnd/>
            <a:tailEnd/>
          </a:ln>
        </p:spPr>
      </p:pic>
      <p:sp>
        <p:nvSpPr>
          <p:cNvPr id="4" name="CasellaDiTesto 3"/>
          <p:cNvSpPr txBox="1"/>
          <p:nvPr/>
        </p:nvSpPr>
        <p:spPr>
          <a:xfrm>
            <a:off x="216024" y="1196752"/>
            <a:ext cx="8676456" cy="1938992"/>
          </a:xfrm>
          <a:prstGeom prst="rect">
            <a:avLst/>
          </a:prstGeom>
          <a:noFill/>
        </p:spPr>
        <p:txBody>
          <a:bodyPr wrap="square" rtlCol="0">
            <a:spAutoFit/>
          </a:bodyPr>
          <a:lstStyle/>
          <a:p>
            <a:r>
              <a:rPr lang="it-IT" sz="2000" dirty="0" smtClean="0"/>
              <a:t>In molti sport l’aggressività è una risorsa importante. Si pensi ad esempio al rugby. </a:t>
            </a:r>
          </a:p>
          <a:p>
            <a:r>
              <a:rPr lang="it-IT" sz="2000" dirty="0" smtClean="0"/>
              <a:t>E’ una aggressività, però, controllata dalla presenza di un regolamento che da un indirizzo su come giocare ma anche su come rispettare l’avversario. </a:t>
            </a:r>
          </a:p>
          <a:p>
            <a:r>
              <a:rPr lang="it-IT" sz="2000" dirty="0" smtClean="0"/>
              <a:t>Negli sport di gruppo, ci si allena anche a gestire le asperità che ci sono nel campo, come ad esempio nel così detto ‘Terzo tempo’ del rugby.</a:t>
            </a:r>
          </a:p>
          <a:p>
            <a:endParaRPr lang="it-IT" sz="2000" dirty="0"/>
          </a:p>
        </p:txBody>
      </p:sp>
      <p:sp>
        <p:nvSpPr>
          <p:cNvPr id="5" name="Rettangolo 4"/>
          <p:cNvSpPr/>
          <p:nvPr/>
        </p:nvSpPr>
        <p:spPr bwMode="auto">
          <a:xfrm>
            <a:off x="8244408" y="5108817"/>
            <a:ext cx="899592" cy="163255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a typeface="ＭＳ Ｐゴシック" pitchFamily="-124" charset="-128"/>
            </a:endParaRPr>
          </a:p>
        </p:txBody>
      </p:sp>
    </p:spTree>
    <p:extLst>
      <p:ext uri="{BB962C8B-B14F-4D97-AF65-F5344CB8AC3E}">
        <p14:creationId xmlns:p14="http://schemas.microsoft.com/office/powerpoint/2010/main" val="8792002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
          <p:cNvSpPr>
            <a:spLocks noChangeArrowheads="1"/>
          </p:cNvSpPr>
          <p:nvPr/>
        </p:nvSpPr>
        <p:spPr bwMode="auto">
          <a:xfrm>
            <a:off x="251520" y="902905"/>
            <a:ext cx="8712968" cy="563231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7325" algn="l" defTabSz="914400" rtl="0" eaLnBrk="1" fontAlgn="base" latinLnBrk="0" hangingPunct="1">
              <a:lnSpc>
                <a:spcPct val="100000"/>
              </a:lnSpc>
              <a:spcBef>
                <a:spcPct val="0"/>
              </a:spcBef>
              <a:spcAft>
                <a:spcPct val="0"/>
              </a:spcAft>
              <a:buClrTx/>
              <a:buSzTx/>
              <a:buFontTx/>
              <a:buNone/>
              <a:tabLst/>
            </a:pPr>
            <a:r>
              <a:rPr kumimoji="0" lang="it-IT" sz="2000" b="0" i="0" u="sng"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rPr>
              <a:t>Difficoltà di apprendimento</a:t>
            </a:r>
            <a:endParaRPr kumimoji="0" lang="it-IT"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187325" algn="l" defTabSz="914400" rtl="0" eaLnBrk="0" fontAlgn="base" latinLnBrk="0" hangingPunct="0">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rPr>
              <a:t>Vari sono gli studi che si sono occupati della presenza, tra i bambini adottati, di una percentuale di Disturbi Specifici dell'Apprendimento (DSA) superiore a quella mediamente presente tra i coetanei non adottati. </a:t>
            </a:r>
          </a:p>
          <a:p>
            <a:pPr marL="0" marR="0" lvl="0" indent="187325" algn="l" defTabSz="914400" rtl="0" eaLnBrk="0" fontAlgn="base" latinLnBrk="0" hangingPunct="0">
              <a:lnSpc>
                <a:spcPct val="100000"/>
              </a:lnSpc>
              <a:spcBef>
                <a:spcPct val="0"/>
              </a:spcBef>
              <a:spcAft>
                <a:spcPct val="0"/>
              </a:spcAft>
              <a:buClrTx/>
              <a:buSzTx/>
              <a:buFontTx/>
              <a:buNone/>
              <a:tabLst/>
            </a:pPr>
            <a:endParaRPr lang="it-IT" sz="2000" dirty="0" smtClean="0">
              <a:solidFill>
                <a:srgbClr val="000000"/>
              </a:solidFill>
              <a:latin typeface="Times New Roman" pitchFamily="18" charset="0"/>
              <a:ea typeface="Times New Roman" pitchFamily="18" charset="0"/>
              <a:cs typeface="Calibri" pitchFamily="34" charset="0"/>
            </a:endParaRPr>
          </a:p>
          <a:p>
            <a:pPr marL="0" marR="0" lvl="0" indent="187325" algn="ctr" defTabSz="914400" rtl="0" eaLnBrk="0" fontAlgn="base" latinLnBrk="0" hangingPunct="0">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rPr>
              <a:t>E’ da sottolineare che, tuttavia, pur </a:t>
            </a:r>
            <a:r>
              <a:rPr kumimoji="0" lang="it-IT" sz="2000" b="1" i="0" u="none" strike="noStrike" cap="none" normalizeH="0" baseline="0" dirty="0" smtClean="0">
                <a:ln>
                  <a:noFill/>
                </a:ln>
                <a:solidFill>
                  <a:srgbClr val="0000FF"/>
                </a:solidFill>
                <a:effectLst/>
                <a:latin typeface="Times New Roman" pitchFamily="18" charset="0"/>
                <a:ea typeface="Times New Roman" pitchFamily="18" charset="0"/>
                <a:cs typeface="Calibri" pitchFamily="34" charset="0"/>
              </a:rPr>
              <a:t>in assenza di disturbo specifico dell’apprendimento</a:t>
            </a:r>
            <a:r>
              <a:rPr kumimoji="0" lang="it-IT" sz="2000" b="0" i="0" u="none"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rPr>
              <a:t>, </a:t>
            </a:r>
            <a:r>
              <a:rPr kumimoji="0" lang="it-IT" sz="2000" b="1" i="0" u="none" strike="noStrike" cap="none" normalizeH="0" baseline="0" dirty="0" smtClean="0">
                <a:ln>
                  <a:noFill/>
                </a:ln>
                <a:solidFill>
                  <a:schemeClr val="accent6">
                    <a:lumMod val="75000"/>
                  </a:schemeClr>
                </a:solidFill>
                <a:effectLst/>
                <a:latin typeface="Times New Roman" pitchFamily="18" charset="0"/>
                <a:ea typeface="Times New Roman" pitchFamily="18" charset="0"/>
                <a:cs typeface="Calibri" pitchFamily="34" charset="0"/>
              </a:rPr>
              <a:t>a causa di una pluralità di situazioni di criticità, quali i danni da esposizione prenatale a droghe o alcol, l’istituzionalizzazione precoce, l’assunzione di psicofarmaci durante la permanenza in istituto, l’incuria e la deprivazione subite, l’abuso, il vissuto traumatico dell’abbandono</a:t>
            </a:r>
            <a:r>
              <a:rPr kumimoji="0" lang="it-IT" sz="2000" b="0" i="0" u="none"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rPr>
              <a:t>, molti bambini adottati possono presentare </a:t>
            </a:r>
          </a:p>
          <a:p>
            <a:pPr marL="0" marR="0" lvl="0" indent="187325" algn="ctr"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smtClean="0">
                <a:ln>
                  <a:noFill/>
                </a:ln>
                <a:solidFill>
                  <a:srgbClr val="C00000"/>
                </a:solidFill>
                <a:effectLst/>
                <a:latin typeface="Times New Roman" pitchFamily="18" charset="0"/>
                <a:ea typeface="Times New Roman" pitchFamily="18" charset="0"/>
                <a:cs typeface="Calibri" pitchFamily="34" charset="0"/>
              </a:rPr>
              <a:t>problematiche nella sfera </a:t>
            </a:r>
            <a:r>
              <a:rPr kumimoji="0" lang="it-IT" sz="2000" b="1" i="0" u="none" strike="noStrike" cap="none" normalizeH="0" baseline="0" dirty="0" err="1" smtClean="0">
                <a:ln>
                  <a:noFill/>
                </a:ln>
                <a:solidFill>
                  <a:srgbClr val="C00000"/>
                </a:solidFill>
                <a:effectLst/>
                <a:latin typeface="Times New Roman" pitchFamily="18" charset="0"/>
                <a:ea typeface="Times New Roman" pitchFamily="18" charset="0"/>
                <a:cs typeface="Calibri" pitchFamily="34" charset="0"/>
              </a:rPr>
              <a:t>psico-emotiva</a:t>
            </a:r>
            <a:r>
              <a:rPr kumimoji="0" lang="it-IT" sz="2000" b="1" i="0" u="none" strike="noStrike" cap="none" normalizeH="0" baseline="0" dirty="0" smtClean="0">
                <a:ln>
                  <a:noFill/>
                </a:ln>
                <a:solidFill>
                  <a:srgbClr val="C00000"/>
                </a:solidFill>
                <a:effectLst/>
                <a:latin typeface="Times New Roman" pitchFamily="18" charset="0"/>
                <a:ea typeface="Times New Roman" pitchFamily="18" charset="0"/>
                <a:cs typeface="Calibri" pitchFamily="34" charset="0"/>
              </a:rPr>
              <a:t> e cognitiva</a:t>
            </a:r>
          </a:p>
          <a:p>
            <a:pPr marL="0" marR="0" lvl="0" indent="187325" algn="ctr"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smtClean="0">
                <a:ln>
                  <a:noFill/>
                </a:ln>
                <a:solidFill>
                  <a:srgbClr val="C00000"/>
                </a:solidFill>
                <a:effectLst/>
                <a:latin typeface="Times New Roman" pitchFamily="18" charset="0"/>
                <a:ea typeface="Times New Roman" pitchFamily="18" charset="0"/>
                <a:cs typeface="Calibri" pitchFamily="34" charset="0"/>
              </a:rPr>
              <a:t> </a:t>
            </a:r>
            <a:r>
              <a:rPr kumimoji="0" lang="it-IT" sz="2000" b="0" i="0" u="none"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rPr>
              <a:t>tali da interferire sensibilmente con le capacità di apprendimento (in particolare con le capacità che ci si aspetterebbe in base all’età anagrafica). </a:t>
            </a:r>
          </a:p>
          <a:p>
            <a:pPr marL="0" marR="0" lvl="0" indent="187325"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endParaRPr>
          </a:p>
          <a:p>
            <a:pPr marL="0" marR="0" lvl="0" indent="187325" algn="l" defTabSz="914400" rtl="0" eaLnBrk="0" fontAlgn="base" latinLnBrk="0" hangingPunct="0">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rPr>
              <a:t>Tali difficoltà possono manifestarsi con </a:t>
            </a:r>
            <a:r>
              <a:rPr kumimoji="0" lang="it-IT" sz="2000" b="1" i="0" u="sng" strike="noStrike" cap="none" normalizeH="0" baseline="0" dirty="0" smtClean="0">
                <a:ln>
                  <a:noFill/>
                </a:ln>
                <a:solidFill>
                  <a:srgbClr val="C00000"/>
                </a:solidFill>
                <a:effectLst/>
                <a:latin typeface="Times New Roman" pitchFamily="18" charset="0"/>
                <a:ea typeface="Times New Roman" pitchFamily="18" charset="0"/>
                <a:cs typeface="Calibri" pitchFamily="34" charset="0"/>
              </a:rPr>
              <a:t>deficit nella concentrazione, nell’attenzione</a:t>
            </a:r>
            <a:r>
              <a:rPr kumimoji="0" lang="it-IT" sz="2000" b="0" i="0" u="none"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rPr>
              <a:t>, </a:t>
            </a:r>
            <a:r>
              <a:rPr kumimoji="0" lang="it-IT" sz="2000" b="1" i="0" u="sng" strike="noStrike" cap="none" normalizeH="0" baseline="0" dirty="0" smtClean="0">
                <a:ln>
                  <a:noFill/>
                </a:ln>
                <a:solidFill>
                  <a:srgbClr val="C00000"/>
                </a:solidFill>
                <a:effectLst/>
                <a:latin typeface="Times New Roman" pitchFamily="18" charset="0"/>
                <a:ea typeface="Times New Roman" pitchFamily="18" charset="0"/>
                <a:cs typeface="Calibri" pitchFamily="34" charset="0"/>
              </a:rPr>
              <a:t>nella memorizzazione</a:t>
            </a:r>
            <a:r>
              <a:rPr kumimoji="0" lang="it-IT" sz="2000" b="0" i="0" u="none" strike="noStrike" cap="none" normalizeH="0" baseline="0" dirty="0" smtClean="0">
                <a:ln>
                  <a:noFill/>
                </a:ln>
                <a:solidFill>
                  <a:srgbClr val="000000"/>
                </a:solidFill>
                <a:effectLst/>
                <a:latin typeface="Times New Roman" pitchFamily="18" charset="0"/>
                <a:ea typeface="Times New Roman" pitchFamily="18" charset="0"/>
                <a:cs typeface="Calibri" pitchFamily="34" charset="0"/>
              </a:rPr>
              <a:t>, </a:t>
            </a:r>
            <a:r>
              <a:rPr kumimoji="0" lang="it-IT" sz="2000" b="1" i="0" u="sng" strike="noStrike" cap="none" normalizeH="0" baseline="0" dirty="0" smtClean="0">
                <a:ln>
                  <a:noFill/>
                </a:ln>
                <a:solidFill>
                  <a:srgbClr val="C00000"/>
                </a:solidFill>
                <a:effectLst/>
                <a:latin typeface="Times New Roman" pitchFamily="18" charset="0"/>
                <a:ea typeface="Times New Roman" pitchFamily="18" charset="0"/>
                <a:cs typeface="Calibri" pitchFamily="34" charset="0"/>
              </a:rPr>
              <a:t>nella produzione verbale e scritta</a:t>
            </a:r>
            <a:r>
              <a:rPr kumimoji="0" lang="it-IT" sz="2000" b="1" u="sng" strike="noStrike" cap="none" normalizeH="0" baseline="0" dirty="0" smtClean="0">
                <a:ln>
                  <a:noFill/>
                </a:ln>
                <a:solidFill>
                  <a:srgbClr val="C00000"/>
                </a:solidFill>
                <a:effectLst/>
                <a:latin typeface="Times New Roman" pitchFamily="18" charset="0"/>
                <a:ea typeface="Times New Roman" pitchFamily="18" charset="0"/>
                <a:cs typeface="Calibri" pitchFamily="34" charset="0"/>
              </a:rPr>
              <a:t>, in alcune funzioni logiche.</a:t>
            </a:r>
            <a:endParaRPr kumimoji="0" lang="it-IT" sz="2000" b="1" u="sng" strike="noStrike" cap="none" normalizeH="0" baseline="0" dirty="0" smtClean="0">
              <a:ln>
                <a:noFill/>
              </a:ln>
              <a:solidFill>
                <a:srgbClr val="C00000"/>
              </a:solidFill>
              <a:effectLst/>
              <a:latin typeface="Arial" pitchFamily="34" charset="0"/>
              <a:cs typeface="Arial" pitchFamily="34" charset="0"/>
            </a:endParaRPr>
          </a:p>
        </p:txBody>
      </p:sp>
      <p:sp>
        <p:nvSpPr>
          <p:cNvPr id="9" name="CasellaDiTesto 8"/>
          <p:cNvSpPr txBox="1"/>
          <p:nvPr/>
        </p:nvSpPr>
        <p:spPr>
          <a:xfrm>
            <a:off x="827584" y="107921"/>
            <a:ext cx="3312368" cy="584775"/>
          </a:xfrm>
          <a:prstGeom prst="rect">
            <a:avLst/>
          </a:prstGeom>
          <a:solidFill>
            <a:srgbClr val="FFFF00"/>
          </a:solidFill>
        </p:spPr>
        <p:txBody>
          <a:bodyPr wrap="square" rtlCol="0">
            <a:spAutoFit/>
          </a:bodyPr>
          <a:lstStyle/>
          <a:p>
            <a:pPr algn="ctr"/>
            <a:r>
              <a:rPr lang="it-IT" sz="3200" b="1" dirty="0" smtClean="0"/>
              <a:t>LINEE GUIDA</a:t>
            </a:r>
            <a:endParaRPr lang="it-IT" sz="3200" b="1" dirty="0"/>
          </a:p>
        </p:txBody>
      </p:sp>
      <p:sp>
        <p:nvSpPr>
          <p:cNvPr id="10" name="Figura a mano libera 9"/>
          <p:cNvSpPr/>
          <p:nvPr/>
        </p:nvSpPr>
        <p:spPr>
          <a:xfrm>
            <a:off x="1403648" y="4293096"/>
            <a:ext cx="6552728" cy="432048"/>
          </a:xfrm>
          <a:custGeom>
            <a:avLst/>
            <a:gdLst>
              <a:gd name="connsiteX0" fmla="*/ 4262511 w 4304714"/>
              <a:gd name="connsiteY0" fmla="*/ 530287 h 1515026"/>
              <a:gd name="connsiteX1" fmla="*/ 4248443 w 4304714"/>
              <a:gd name="connsiteY1" fmla="*/ 445881 h 1515026"/>
              <a:gd name="connsiteX2" fmla="*/ 4206240 w 4304714"/>
              <a:gd name="connsiteY2" fmla="*/ 417746 h 1515026"/>
              <a:gd name="connsiteX3" fmla="*/ 4037428 w 4304714"/>
              <a:gd name="connsiteY3" fmla="*/ 347407 h 1515026"/>
              <a:gd name="connsiteX4" fmla="*/ 3784209 w 4304714"/>
              <a:gd name="connsiteY4" fmla="*/ 277069 h 1515026"/>
              <a:gd name="connsiteX5" fmla="*/ 3699803 w 4304714"/>
              <a:gd name="connsiteY5" fmla="*/ 234866 h 1515026"/>
              <a:gd name="connsiteX6" fmla="*/ 3601329 w 4304714"/>
              <a:gd name="connsiteY6" fmla="*/ 220798 h 1515026"/>
              <a:gd name="connsiteX7" fmla="*/ 3474720 w 4304714"/>
              <a:gd name="connsiteY7" fmla="*/ 206730 h 1515026"/>
              <a:gd name="connsiteX8" fmla="*/ 3362179 w 4304714"/>
              <a:gd name="connsiteY8" fmla="*/ 192663 h 1515026"/>
              <a:gd name="connsiteX9" fmla="*/ 3221502 w 4304714"/>
              <a:gd name="connsiteY9" fmla="*/ 178595 h 1515026"/>
              <a:gd name="connsiteX10" fmla="*/ 3066757 w 4304714"/>
              <a:gd name="connsiteY10" fmla="*/ 150459 h 1515026"/>
              <a:gd name="connsiteX11" fmla="*/ 2785403 w 4304714"/>
              <a:gd name="connsiteY11" fmla="*/ 122324 h 1515026"/>
              <a:gd name="connsiteX12" fmla="*/ 2644726 w 4304714"/>
              <a:gd name="connsiteY12" fmla="*/ 94189 h 1515026"/>
              <a:gd name="connsiteX13" fmla="*/ 2293034 w 4304714"/>
              <a:gd name="connsiteY13" fmla="*/ 66053 h 1515026"/>
              <a:gd name="connsiteX14" fmla="*/ 1252025 w 4304714"/>
              <a:gd name="connsiteY14" fmla="*/ 37918 h 1515026"/>
              <a:gd name="connsiteX15" fmla="*/ 337625 w 4304714"/>
              <a:gd name="connsiteY15" fmla="*/ 37918 h 1515026"/>
              <a:gd name="connsiteX16" fmla="*/ 295422 w 4304714"/>
              <a:gd name="connsiteY16" fmla="*/ 51986 h 1515026"/>
              <a:gd name="connsiteX17" fmla="*/ 154745 w 4304714"/>
              <a:gd name="connsiteY17" fmla="*/ 150459 h 1515026"/>
              <a:gd name="connsiteX18" fmla="*/ 112542 w 4304714"/>
              <a:gd name="connsiteY18" fmla="*/ 178595 h 1515026"/>
              <a:gd name="connsiteX19" fmla="*/ 28136 w 4304714"/>
              <a:gd name="connsiteY19" fmla="*/ 319272 h 1515026"/>
              <a:gd name="connsiteX20" fmla="*/ 0 w 4304714"/>
              <a:gd name="connsiteY20" fmla="*/ 431813 h 1515026"/>
              <a:gd name="connsiteX21" fmla="*/ 14068 w 4304714"/>
              <a:gd name="connsiteY21" fmla="*/ 713167 h 1515026"/>
              <a:gd name="connsiteX22" fmla="*/ 28136 w 4304714"/>
              <a:gd name="connsiteY22" fmla="*/ 769438 h 1515026"/>
              <a:gd name="connsiteX23" fmla="*/ 140677 w 4304714"/>
              <a:gd name="connsiteY23" fmla="*/ 910115 h 1515026"/>
              <a:gd name="connsiteX24" fmla="*/ 211016 w 4304714"/>
              <a:gd name="connsiteY24" fmla="*/ 966386 h 1515026"/>
              <a:gd name="connsiteX25" fmla="*/ 281354 w 4304714"/>
              <a:gd name="connsiteY25" fmla="*/ 1008589 h 1515026"/>
              <a:gd name="connsiteX26" fmla="*/ 337625 w 4304714"/>
              <a:gd name="connsiteY26" fmla="*/ 1050792 h 1515026"/>
              <a:gd name="connsiteX27" fmla="*/ 520505 w 4304714"/>
              <a:gd name="connsiteY27" fmla="*/ 1135198 h 1515026"/>
              <a:gd name="connsiteX28" fmla="*/ 618979 w 4304714"/>
              <a:gd name="connsiteY28" fmla="*/ 1163333 h 1515026"/>
              <a:gd name="connsiteX29" fmla="*/ 801859 w 4304714"/>
              <a:gd name="connsiteY29" fmla="*/ 1261807 h 1515026"/>
              <a:gd name="connsiteX30" fmla="*/ 942536 w 4304714"/>
              <a:gd name="connsiteY30" fmla="*/ 1304010 h 1515026"/>
              <a:gd name="connsiteX31" fmla="*/ 1223889 w 4304714"/>
              <a:gd name="connsiteY31" fmla="*/ 1360281 h 1515026"/>
              <a:gd name="connsiteX32" fmla="*/ 1364566 w 4304714"/>
              <a:gd name="connsiteY32" fmla="*/ 1388416 h 1515026"/>
              <a:gd name="connsiteX33" fmla="*/ 1491176 w 4304714"/>
              <a:gd name="connsiteY33" fmla="*/ 1416552 h 1515026"/>
              <a:gd name="connsiteX34" fmla="*/ 1744394 w 4304714"/>
              <a:gd name="connsiteY34" fmla="*/ 1444687 h 1515026"/>
              <a:gd name="connsiteX35" fmla="*/ 1842868 w 4304714"/>
              <a:gd name="connsiteY35" fmla="*/ 1486890 h 1515026"/>
              <a:gd name="connsiteX36" fmla="*/ 2180493 w 4304714"/>
              <a:gd name="connsiteY36" fmla="*/ 1515026 h 1515026"/>
              <a:gd name="connsiteX37" fmla="*/ 2841674 w 4304714"/>
              <a:gd name="connsiteY37" fmla="*/ 1486890 h 1515026"/>
              <a:gd name="connsiteX38" fmla="*/ 3080825 w 4304714"/>
              <a:gd name="connsiteY38" fmla="*/ 1458755 h 1515026"/>
              <a:gd name="connsiteX39" fmla="*/ 3207434 w 4304714"/>
              <a:gd name="connsiteY39" fmla="*/ 1430619 h 1515026"/>
              <a:gd name="connsiteX40" fmla="*/ 3390314 w 4304714"/>
              <a:gd name="connsiteY40" fmla="*/ 1402484 h 1515026"/>
              <a:gd name="connsiteX41" fmla="*/ 3460653 w 4304714"/>
              <a:gd name="connsiteY41" fmla="*/ 1388416 h 1515026"/>
              <a:gd name="connsiteX42" fmla="*/ 3587262 w 4304714"/>
              <a:gd name="connsiteY42" fmla="*/ 1346213 h 1515026"/>
              <a:gd name="connsiteX43" fmla="*/ 3699803 w 4304714"/>
              <a:gd name="connsiteY43" fmla="*/ 1275875 h 1515026"/>
              <a:gd name="connsiteX44" fmla="*/ 3742006 w 4304714"/>
              <a:gd name="connsiteY44" fmla="*/ 1261807 h 1515026"/>
              <a:gd name="connsiteX45" fmla="*/ 3784209 w 4304714"/>
              <a:gd name="connsiteY45" fmla="*/ 1233672 h 1515026"/>
              <a:gd name="connsiteX46" fmla="*/ 3840480 w 4304714"/>
              <a:gd name="connsiteY46" fmla="*/ 1191469 h 1515026"/>
              <a:gd name="connsiteX47" fmla="*/ 3896751 w 4304714"/>
              <a:gd name="connsiteY47" fmla="*/ 1177401 h 1515026"/>
              <a:gd name="connsiteX48" fmla="*/ 3924886 w 4304714"/>
              <a:gd name="connsiteY48" fmla="*/ 1135198 h 1515026"/>
              <a:gd name="connsiteX49" fmla="*/ 4065563 w 4304714"/>
              <a:gd name="connsiteY49" fmla="*/ 1036724 h 1515026"/>
              <a:gd name="connsiteX50" fmla="*/ 4121834 w 4304714"/>
              <a:gd name="connsiteY50" fmla="*/ 952318 h 1515026"/>
              <a:gd name="connsiteX51" fmla="*/ 4164037 w 4304714"/>
              <a:gd name="connsiteY51" fmla="*/ 853844 h 1515026"/>
              <a:gd name="connsiteX52" fmla="*/ 4192173 w 4304714"/>
              <a:gd name="connsiteY52" fmla="*/ 825709 h 1515026"/>
              <a:gd name="connsiteX53" fmla="*/ 4206240 w 4304714"/>
              <a:gd name="connsiteY53" fmla="*/ 783506 h 1515026"/>
              <a:gd name="connsiteX54" fmla="*/ 4262511 w 4304714"/>
              <a:gd name="connsiteY54" fmla="*/ 685032 h 1515026"/>
              <a:gd name="connsiteX55" fmla="*/ 4276579 w 4304714"/>
              <a:gd name="connsiteY55" fmla="*/ 614693 h 1515026"/>
              <a:gd name="connsiteX56" fmla="*/ 4304714 w 4304714"/>
              <a:gd name="connsiteY56" fmla="*/ 530287 h 1515026"/>
              <a:gd name="connsiteX57" fmla="*/ 4304714 w 4304714"/>
              <a:gd name="connsiteY57" fmla="*/ 445881 h 151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304714" h="1515026">
                <a:moveTo>
                  <a:pt x="4262511" y="530287"/>
                </a:moveTo>
                <a:cubicBezTo>
                  <a:pt x="4257822" y="502152"/>
                  <a:pt x="4261199" y="471393"/>
                  <a:pt x="4248443" y="445881"/>
                </a:cubicBezTo>
                <a:cubicBezTo>
                  <a:pt x="4240882" y="430759"/>
                  <a:pt x="4221561" y="424896"/>
                  <a:pt x="4206240" y="417746"/>
                </a:cubicBezTo>
                <a:cubicBezTo>
                  <a:pt x="4150999" y="391967"/>
                  <a:pt x="4093849" y="370489"/>
                  <a:pt x="4037428" y="347407"/>
                </a:cubicBezTo>
                <a:cubicBezTo>
                  <a:pt x="3867275" y="277798"/>
                  <a:pt x="3942655" y="296874"/>
                  <a:pt x="3784209" y="277069"/>
                </a:cubicBezTo>
                <a:cubicBezTo>
                  <a:pt x="3756074" y="263001"/>
                  <a:pt x="3729868" y="244117"/>
                  <a:pt x="3699803" y="234866"/>
                </a:cubicBezTo>
                <a:cubicBezTo>
                  <a:pt x="3668111" y="225115"/>
                  <a:pt x="3634231" y="224911"/>
                  <a:pt x="3601329" y="220798"/>
                </a:cubicBezTo>
                <a:cubicBezTo>
                  <a:pt x="3559194" y="215531"/>
                  <a:pt x="3516892" y="211691"/>
                  <a:pt x="3474720" y="206730"/>
                </a:cubicBezTo>
                <a:lnTo>
                  <a:pt x="3362179" y="192663"/>
                </a:lnTo>
                <a:cubicBezTo>
                  <a:pt x="3315341" y="187459"/>
                  <a:pt x="3268155" y="185260"/>
                  <a:pt x="3221502" y="178595"/>
                </a:cubicBezTo>
                <a:cubicBezTo>
                  <a:pt x="3169602" y="171181"/>
                  <a:pt x="3118753" y="157168"/>
                  <a:pt x="3066757" y="150459"/>
                </a:cubicBezTo>
                <a:cubicBezTo>
                  <a:pt x="2973280" y="138397"/>
                  <a:pt x="2878829" y="134781"/>
                  <a:pt x="2785403" y="122324"/>
                </a:cubicBezTo>
                <a:cubicBezTo>
                  <a:pt x="2738002" y="116004"/>
                  <a:pt x="2692238" y="99619"/>
                  <a:pt x="2644726" y="94189"/>
                </a:cubicBezTo>
                <a:cubicBezTo>
                  <a:pt x="2527881" y="80835"/>
                  <a:pt x="2410400" y="73544"/>
                  <a:pt x="2293034" y="66053"/>
                </a:cubicBezTo>
                <a:cubicBezTo>
                  <a:pt x="1967832" y="45295"/>
                  <a:pt x="1548529" y="43620"/>
                  <a:pt x="1252025" y="37918"/>
                </a:cubicBezTo>
                <a:cubicBezTo>
                  <a:pt x="872855" y="0"/>
                  <a:pt x="1058970" y="13043"/>
                  <a:pt x="337625" y="37918"/>
                </a:cubicBezTo>
                <a:cubicBezTo>
                  <a:pt x="322805" y="38429"/>
                  <a:pt x="308385" y="44785"/>
                  <a:pt x="295422" y="51986"/>
                </a:cubicBezTo>
                <a:cubicBezTo>
                  <a:pt x="237211" y="84325"/>
                  <a:pt x="206378" y="113578"/>
                  <a:pt x="154745" y="150459"/>
                </a:cubicBezTo>
                <a:cubicBezTo>
                  <a:pt x="140987" y="160286"/>
                  <a:pt x="126610" y="169216"/>
                  <a:pt x="112542" y="178595"/>
                </a:cubicBezTo>
                <a:cubicBezTo>
                  <a:pt x="91136" y="210704"/>
                  <a:pt x="42556" y="276011"/>
                  <a:pt x="28136" y="319272"/>
                </a:cubicBezTo>
                <a:cubicBezTo>
                  <a:pt x="15908" y="355956"/>
                  <a:pt x="9379" y="394299"/>
                  <a:pt x="0" y="431813"/>
                </a:cubicBezTo>
                <a:cubicBezTo>
                  <a:pt x="4689" y="525598"/>
                  <a:pt x="6270" y="619590"/>
                  <a:pt x="14068" y="713167"/>
                </a:cubicBezTo>
                <a:cubicBezTo>
                  <a:pt x="15674" y="732435"/>
                  <a:pt x="19489" y="752145"/>
                  <a:pt x="28136" y="769438"/>
                </a:cubicBezTo>
                <a:cubicBezTo>
                  <a:pt x="56957" y="827080"/>
                  <a:pt x="93572" y="868244"/>
                  <a:pt x="140677" y="910115"/>
                </a:cubicBezTo>
                <a:cubicBezTo>
                  <a:pt x="163119" y="930063"/>
                  <a:pt x="186418" y="949167"/>
                  <a:pt x="211016" y="966386"/>
                </a:cubicBezTo>
                <a:cubicBezTo>
                  <a:pt x="233416" y="982066"/>
                  <a:pt x="258604" y="993422"/>
                  <a:pt x="281354" y="1008589"/>
                </a:cubicBezTo>
                <a:cubicBezTo>
                  <a:pt x="300862" y="1021595"/>
                  <a:pt x="317373" y="1038978"/>
                  <a:pt x="337625" y="1050792"/>
                </a:cubicBezTo>
                <a:cubicBezTo>
                  <a:pt x="379315" y="1075111"/>
                  <a:pt x="467481" y="1117524"/>
                  <a:pt x="520505" y="1135198"/>
                </a:cubicBezTo>
                <a:cubicBezTo>
                  <a:pt x="552891" y="1145993"/>
                  <a:pt x="587116" y="1151078"/>
                  <a:pt x="618979" y="1163333"/>
                </a:cubicBezTo>
                <a:cubicBezTo>
                  <a:pt x="850242" y="1252280"/>
                  <a:pt x="540213" y="1154070"/>
                  <a:pt x="801859" y="1261807"/>
                </a:cubicBezTo>
                <a:cubicBezTo>
                  <a:pt x="847128" y="1280447"/>
                  <a:pt x="895365" y="1290907"/>
                  <a:pt x="942536" y="1304010"/>
                </a:cubicBezTo>
                <a:cubicBezTo>
                  <a:pt x="1083980" y="1343300"/>
                  <a:pt x="1055943" y="1329746"/>
                  <a:pt x="1223889" y="1360281"/>
                </a:cubicBezTo>
                <a:cubicBezTo>
                  <a:pt x="1270939" y="1368835"/>
                  <a:pt x="1317771" y="1378564"/>
                  <a:pt x="1364566" y="1388416"/>
                </a:cubicBezTo>
                <a:cubicBezTo>
                  <a:pt x="1406872" y="1397322"/>
                  <a:pt x="1448601" y="1409039"/>
                  <a:pt x="1491176" y="1416552"/>
                </a:cubicBezTo>
                <a:cubicBezTo>
                  <a:pt x="1543242" y="1425740"/>
                  <a:pt x="1699775" y="1440225"/>
                  <a:pt x="1744394" y="1444687"/>
                </a:cubicBezTo>
                <a:cubicBezTo>
                  <a:pt x="1777219" y="1458755"/>
                  <a:pt x="1808362" y="1477688"/>
                  <a:pt x="1842868" y="1486890"/>
                </a:cubicBezTo>
                <a:cubicBezTo>
                  <a:pt x="1900156" y="1502167"/>
                  <a:pt x="2175870" y="1514737"/>
                  <a:pt x="2180493" y="1515026"/>
                </a:cubicBezTo>
                <a:lnTo>
                  <a:pt x="2841674" y="1486890"/>
                </a:lnTo>
                <a:cubicBezTo>
                  <a:pt x="2856240" y="1486110"/>
                  <a:pt x="3059358" y="1462543"/>
                  <a:pt x="3080825" y="1458755"/>
                </a:cubicBezTo>
                <a:cubicBezTo>
                  <a:pt x="3123400" y="1451242"/>
                  <a:pt x="3164899" y="1438353"/>
                  <a:pt x="3207434" y="1430619"/>
                </a:cubicBezTo>
                <a:cubicBezTo>
                  <a:pt x="3268116" y="1419586"/>
                  <a:pt x="3329476" y="1412624"/>
                  <a:pt x="3390314" y="1402484"/>
                </a:cubicBezTo>
                <a:cubicBezTo>
                  <a:pt x="3413899" y="1398553"/>
                  <a:pt x="3437751" y="1395287"/>
                  <a:pt x="3460653" y="1388416"/>
                </a:cubicBezTo>
                <a:cubicBezTo>
                  <a:pt x="3725536" y="1308951"/>
                  <a:pt x="3371284" y="1400208"/>
                  <a:pt x="3587262" y="1346213"/>
                </a:cubicBezTo>
                <a:cubicBezTo>
                  <a:pt x="3641119" y="1305821"/>
                  <a:pt x="3639726" y="1301622"/>
                  <a:pt x="3699803" y="1275875"/>
                </a:cubicBezTo>
                <a:cubicBezTo>
                  <a:pt x="3713433" y="1270034"/>
                  <a:pt x="3728743" y="1268439"/>
                  <a:pt x="3742006" y="1261807"/>
                </a:cubicBezTo>
                <a:cubicBezTo>
                  <a:pt x="3757128" y="1254246"/>
                  <a:pt x="3770451" y="1243499"/>
                  <a:pt x="3784209" y="1233672"/>
                </a:cubicBezTo>
                <a:cubicBezTo>
                  <a:pt x="3803288" y="1220044"/>
                  <a:pt x="3819509" y="1201954"/>
                  <a:pt x="3840480" y="1191469"/>
                </a:cubicBezTo>
                <a:cubicBezTo>
                  <a:pt x="3857773" y="1182822"/>
                  <a:pt x="3877994" y="1182090"/>
                  <a:pt x="3896751" y="1177401"/>
                </a:cubicBezTo>
                <a:cubicBezTo>
                  <a:pt x="3906129" y="1163333"/>
                  <a:pt x="3912931" y="1147153"/>
                  <a:pt x="3924886" y="1135198"/>
                </a:cubicBezTo>
                <a:cubicBezTo>
                  <a:pt x="3970730" y="1089354"/>
                  <a:pt x="4011227" y="1069326"/>
                  <a:pt x="4065563" y="1036724"/>
                </a:cubicBezTo>
                <a:cubicBezTo>
                  <a:pt x="4095741" y="946192"/>
                  <a:pt x="4055972" y="1044525"/>
                  <a:pt x="4121834" y="952318"/>
                </a:cubicBezTo>
                <a:cubicBezTo>
                  <a:pt x="4224754" y="808228"/>
                  <a:pt x="4095145" y="968660"/>
                  <a:pt x="4164037" y="853844"/>
                </a:cubicBezTo>
                <a:cubicBezTo>
                  <a:pt x="4170861" y="842471"/>
                  <a:pt x="4182794" y="835087"/>
                  <a:pt x="4192173" y="825709"/>
                </a:cubicBezTo>
                <a:cubicBezTo>
                  <a:pt x="4196862" y="811641"/>
                  <a:pt x="4200399" y="797136"/>
                  <a:pt x="4206240" y="783506"/>
                </a:cubicBezTo>
                <a:cubicBezTo>
                  <a:pt x="4227656" y="733534"/>
                  <a:pt x="4234257" y="727414"/>
                  <a:pt x="4262511" y="685032"/>
                </a:cubicBezTo>
                <a:cubicBezTo>
                  <a:pt x="4267200" y="661586"/>
                  <a:pt x="4270288" y="637761"/>
                  <a:pt x="4276579" y="614693"/>
                </a:cubicBezTo>
                <a:cubicBezTo>
                  <a:pt x="4284382" y="586081"/>
                  <a:pt x="4304714" y="559944"/>
                  <a:pt x="4304714" y="530287"/>
                </a:cubicBezTo>
                <a:lnTo>
                  <a:pt x="4304714" y="445881"/>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Tree>
    <p:extLst>
      <p:ext uri="{BB962C8B-B14F-4D97-AF65-F5344CB8AC3E}">
        <p14:creationId xmlns:p14="http://schemas.microsoft.com/office/powerpoint/2010/main" val="42234031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688032" y="1166887"/>
            <a:ext cx="7772400" cy="1470025"/>
          </a:xfrm>
          <a:solidFill>
            <a:schemeClr val="bg1">
              <a:lumMod val="95000"/>
            </a:schemeClr>
          </a:solidFill>
        </p:spPr>
        <p:txBody>
          <a:bodyPr/>
          <a:lstStyle/>
          <a:p>
            <a:pPr algn="ctr">
              <a:defRPr/>
            </a:pPr>
            <a:r>
              <a:rPr lang="it-IT" dirty="0" smtClean="0">
                <a:ln w="18000">
                  <a:solidFill>
                    <a:schemeClr val="accent2">
                      <a:satMod val="140000"/>
                    </a:schemeClr>
                  </a:solidFill>
                  <a:prstDash val="solid"/>
                  <a:miter lim="800000"/>
                </a:ln>
                <a:solidFill>
                  <a:schemeClr val="bg2">
                    <a:lumMod val="50000"/>
                  </a:schemeClr>
                </a:solidFill>
                <a:effectLst>
                  <a:outerShdw blurRad="25500" dist="23000" dir="7020000" algn="tl">
                    <a:srgbClr val="000000">
                      <a:alpha val="50000"/>
                    </a:srgbClr>
                  </a:outerShdw>
                </a:effectLst>
              </a:rPr>
              <a:t>ESPERIENZA DELLE FRUSTRAZIONE PRIMARIA</a:t>
            </a:r>
            <a:endParaRPr lang="it-IT" dirty="0">
              <a:ln w="18000">
                <a:solidFill>
                  <a:schemeClr val="accent2">
                    <a:satMod val="140000"/>
                  </a:schemeClr>
                </a:solidFill>
                <a:prstDash val="solid"/>
                <a:miter lim="800000"/>
              </a:ln>
              <a:solidFill>
                <a:schemeClr val="bg2">
                  <a:lumMod val="50000"/>
                </a:schemeClr>
              </a:solidFill>
              <a:effectLst>
                <a:outerShdw blurRad="25500" dist="23000" dir="7020000" algn="tl">
                  <a:srgbClr val="000000">
                    <a:alpha val="50000"/>
                  </a:srgbClr>
                </a:outerShdw>
              </a:effectLst>
            </a:endParaRPr>
          </a:p>
        </p:txBody>
      </p:sp>
      <p:sp>
        <p:nvSpPr>
          <p:cNvPr id="3" name="Sottotitolo 2"/>
          <p:cNvSpPr>
            <a:spLocks noGrp="1"/>
          </p:cNvSpPr>
          <p:nvPr>
            <p:ph type="subTitle" idx="4294967295"/>
          </p:nvPr>
        </p:nvSpPr>
        <p:spPr>
          <a:xfrm>
            <a:off x="259432" y="2657450"/>
            <a:ext cx="8561040" cy="1779662"/>
          </a:xfrm>
          <a:solidFill>
            <a:schemeClr val="bg2"/>
          </a:solidFill>
        </p:spPr>
        <p:txBody>
          <a:bodyPr>
            <a:noAutofit/>
          </a:bodyPr>
          <a:lstStyle/>
          <a:p>
            <a:pPr>
              <a:buNone/>
              <a:defRPr/>
            </a:pPr>
            <a:r>
              <a:rPr lang="it-IT" sz="1800" dirty="0" smtClean="0"/>
              <a:t>(</a:t>
            </a:r>
            <a:r>
              <a:rPr lang="it-IT" sz="1800" dirty="0" err="1" smtClean="0"/>
              <a:t>Winnicott</a:t>
            </a:r>
            <a:r>
              <a:rPr lang="it-IT" sz="1800" dirty="0" smtClean="0"/>
              <a:t> 1983) Il bambino impara a    ‘SENTIRSI SOLO’    IN PRESENZA </a:t>
            </a:r>
            <a:r>
              <a:rPr lang="it-IT" sz="1800" dirty="0" err="1" smtClean="0"/>
              <a:t>DI</a:t>
            </a:r>
            <a:r>
              <a:rPr lang="it-IT" sz="1800" dirty="0" smtClean="0"/>
              <a:t> UN ALTRO</a:t>
            </a:r>
          </a:p>
          <a:p>
            <a:pPr>
              <a:buNone/>
              <a:defRPr/>
            </a:pPr>
            <a:r>
              <a:rPr lang="it-IT" sz="1800" dirty="0" smtClean="0"/>
              <a:t>Avendo introiettato una figura materna sufficientemente buona</a:t>
            </a:r>
          </a:p>
          <a:p>
            <a:pPr>
              <a:buNone/>
              <a:defRPr/>
            </a:pPr>
            <a:r>
              <a:rPr lang="it-IT" sz="1800" dirty="0" smtClean="0"/>
              <a:t>Sa che è disponibile anche se non in relazione con lui</a:t>
            </a:r>
          </a:p>
          <a:p>
            <a:pPr>
              <a:buNone/>
              <a:defRPr/>
            </a:pPr>
            <a:r>
              <a:rPr lang="it-IT" sz="1800" dirty="0" smtClean="0"/>
              <a:t>Può permettersi di concentrasi su qualcosa autonomamente, senza per questo sentire LA </a:t>
            </a:r>
            <a:r>
              <a:rPr lang="it-IT" sz="1800" b="1" dirty="0" smtClean="0"/>
              <a:t>MANCANZA, IL VUORO, L’ASSENZA INTOLLERABILE</a:t>
            </a:r>
            <a:endParaRPr lang="it-IT" sz="1800" b="1" dirty="0"/>
          </a:p>
        </p:txBody>
      </p:sp>
      <p:sp>
        <p:nvSpPr>
          <p:cNvPr id="8196" name="Sottotitolo 2"/>
          <p:cNvSpPr txBox="1">
            <a:spLocks/>
          </p:cNvSpPr>
          <p:nvPr/>
        </p:nvSpPr>
        <p:spPr bwMode="auto">
          <a:xfrm>
            <a:off x="704353" y="195486"/>
            <a:ext cx="7756079" cy="857250"/>
          </a:xfrm>
          <a:prstGeom prst="rect">
            <a:avLst/>
          </a:prstGeom>
          <a:solidFill>
            <a:schemeClr val="bg1">
              <a:lumMod val="95000"/>
            </a:schemeClr>
          </a:solidFill>
          <a:ln w="38100">
            <a:solidFill>
              <a:schemeClr val="accent1">
                <a:lumMod val="75000"/>
              </a:schemeClr>
            </a:solidFill>
            <a:miter lim="800000"/>
            <a:headEnd/>
            <a:tailEnd/>
          </a:ln>
        </p:spPr>
        <p:txBody>
          <a:bodyPr/>
          <a:lstStyle/>
          <a:p>
            <a:pPr algn="ctr">
              <a:spcBef>
                <a:spcPts val="600"/>
              </a:spcBef>
              <a:buClr>
                <a:schemeClr val="accent1"/>
              </a:buClr>
              <a:buSzPct val="70000"/>
              <a:buFont typeface="Wingdings" pitchFamily="2" charset="2"/>
              <a:buNone/>
              <a:defRPr/>
            </a:pPr>
            <a:r>
              <a:rPr lang="it-IT" b="1" dirty="0">
                <a:solidFill>
                  <a:schemeClr val="accent1">
                    <a:lumMod val="50000"/>
                  </a:schemeClr>
                </a:solidFill>
                <a:latin typeface="Century Schoolbook" pitchFamily="18" charset="0"/>
              </a:rPr>
              <a:t>LA TOLLERANZA ALLA FRUSTRAZIONE SI IMPARA </a:t>
            </a:r>
            <a:r>
              <a:rPr lang="it-IT" b="1" u="sng" dirty="0">
                <a:solidFill>
                  <a:schemeClr val="accent1">
                    <a:lumMod val="50000"/>
                  </a:schemeClr>
                </a:solidFill>
                <a:latin typeface="Century Schoolbook" pitchFamily="18" charset="0"/>
              </a:rPr>
              <a:t>nei primi mesi di vita/3 anni</a:t>
            </a:r>
            <a:endParaRPr lang="it-IT" b="1" dirty="0">
              <a:solidFill>
                <a:schemeClr val="tx2"/>
              </a:solidFill>
              <a:latin typeface="Century Schoolbook" pitchFamily="18" charset="0"/>
            </a:endParaRPr>
          </a:p>
        </p:txBody>
      </p:sp>
      <p:sp>
        <p:nvSpPr>
          <p:cNvPr id="6" name="Titolo 1"/>
          <p:cNvSpPr txBox="1">
            <a:spLocks/>
          </p:cNvSpPr>
          <p:nvPr/>
        </p:nvSpPr>
        <p:spPr>
          <a:xfrm>
            <a:off x="714348" y="4725144"/>
            <a:ext cx="8072494" cy="2000232"/>
          </a:xfrm>
          <a:prstGeom prst="rect">
            <a:avLst/>
          </a:prstGeom>
          <a:solidFill>
            <a:schemeClr val="bg1"/>
          </a:solidFill>
        </p:spPr>
        <p:txBody>
          <a:bodyPr>
            <a:normAutofit fontScale="75000" lnSpcReduction="20000"/>
          </a:bodyPr>
          <a:lstStyle/>
          <a:p>
            <a:pPr algn="ctr">
              <a:defRPr/>
            </a:pPr>
            <a:endParaRPr lang="it-IT"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mj-ea"/>
              <a:cs typeface="+mj-cs"/>
            </a:endParaRPr>
          </a:p>
          <a:p>
            <a:pPr algn="ctr">
              <a:defRPr/>
            </a:pPr>
            <a:r>
              <a:rPr lang="it-IT"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mj-ea"/>
                <a:cs typeface="+mj-cs"/>
              </a:rPr>
              <a:t>Diversamente ogni </a:t>
            </a:r>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mj-ea"/>
                <a:cs typeface="+mj-cs"/>
              </a:rPr>
              <a:t>altra </a:t>
            </a:r>
            <a:r>
              <a:rPr lang="it-IT" sz="32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mj-ea"/>
                <a:cs typeface="+mj-cs"/>
              </a:rPr>
              <a:t>frustrazione</a:t>
            </a:r>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mj-ea"/>
                <a:cs typeface="+mj-cs"/>
              </a:rPr>
              <a:t> viene vissuta come </a:t>
            </a:r>
            <a:r>
              <a:rPr lang="it-IT" sz="32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mj-ea"/>
                <a:cs typeface="+mj-cs"/>
              </a:rPr>
              <a:t>paralizzante ed </a:t>
            </a:r>
            <a:r>
              <a:rPr lang="it-IT" sz="32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mj-ea"/>
                <a:cs typeface="+mj-cs"/>
              </a:rPr>
              <a:t>insopportabile</a:t>
            </a:r>
          </a:p>
          <a:p>
            <a:pPr algn="ctr">
              <a:defRPr/>
            </a:pPr>
            <a:endParaRPr lang="it-IT" sz="3200" b="1" i="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Arial Black" pitchFamily="34" charset="0"/>
              <a:ea typeface="+mj-ea"/>
              <a:cs typeface="+mj-cs"/>
            </a:endParaRPr>
          </a:p>
          <a:p>
            <a:pPr algn="ctr">
              <a:defRPr/>
            </a:pPr>
            <a:r>
              <a:rPr lang="it-IT" sz="3600" b="1" i="1" dirty="0" smtClean="0">
                <a:solidFill>
                  <a:srgbClr val="002060"/>
                </a:solidFill>
                <a:effectLst>
                  <a:outerShdw blurRad="38100" dist="38100" dir="2700000" algn="tl">
                    <a:srgbClr val="000000">
                      <a:alpha val="43137"/>
                    </a:srgbClr>
                  </a:outerShdw>
                </a:effectLst>
              </a:rPr>
              <a:t>Angoscia, e forte RABBIA latente o spesso anche molto EVIDENTE</a:t>
            </a:r>
            <a:endParaRPr lang="it-IT" sz="38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mj-ea"/>
              <a:cs typeface="+mj-cs"/>
            </a:endParaRPr>
          </a:p>
        </p:txBody>
      </p:sp>
    </p:spTree>
    <p:extLst>
      <p:ext uri="{BB962C8B-B14F-4D97-AF65-F5344CB8AC3E}">
        <p14:creationId xmlns:p14="http://schemas.microsoft.com/office/powerpoint/2010/main" val="29075618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6156176" y="188640"/>
            <a:ext cx="2915816" cy="2232248"/>
          </a:xfrm>
          <a:prstGeom prst="rect">
            <a:avLst/>
          </a:prstGeom>
          <a:solidFill>
            <a:srgbClr val="FF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p:cNvSpPr>
            <a:spLocks noGrp="1"/>
          </p:cNvSpPr>
          <p:nvPr>
            <p:ph idx="1"/>
          </p:nvPr>
        </p:nvSpPr>
        <p:spPr>
          <a:xfrm>
            <a:off x="107504" y="2564904"/>
            <a:ext cx="8964488" cy="4248472"/>
          </a:xfrm>
          <a:solidFill>
            <a:schemeClr val="bg1"/>
          </a:solidFill>
        </p:spPr>
        <p:txBody>
          <a:bodyPr>
            <a:normAutofit fontScale="62500" lnSpcReduction="20000"/>
          </a:bodyPr>
          <a:lstStyle/>
          <a:p>
            <a:pPr algn="ctr">
              <a:lnSpc>
                <a:spcPct val="120000"/>
              </a:lnSpc>
              <a:buNone/>
            </a:pPr>
            <a:r>
              <a:rPr lang="it-IT" dirty="0" err="1" smtClean="0"/>
              <a:t>Bowlby</a:t>
            </a:r>
            <a:r>
              <a:rPr lang="it-IT" dirty="0" smtClean="0"/>
              <a:t> chiama questa</a:t>
            </a:r>
            <a:r>
              <a:rPr lang="it-IT" dirty="0" smtClean="0">
                <a:effectLst>
                  <a:outerShdw blurRad="38100" dist="38100" dir="2700000" algn="tl">
                    <a:srgbClr val="000000">
                      <a:alpha val="43137"/>
                    </a:srgbClr>
                  </a:outerShdw>
                </a:effectLst>
              </a:rPr>
              <a:t> reazione </a:t>
            </a:r>
            <a:r>
              <a:rPr lang="it-IT" sz="4100" b="1" dirty="0" smtClean="0">
                <a:effectLst>
                  <a:outerShdw blurRad="38100" dist="38100" dir="2700000" algn="tl">
                    <a:srgbClr val="000000">
                      <a:alpha val="43137"/>
                    </a:srgbClr>
                  </a:outerShdw>
                </a:effectLst>
              </a:rPr>
              <a:t>“</a:t>
            </a:r>
            <a:r>
              <a:rPr lang="it-IT" sz="4100" b="1" dirty="0" smtClean="0">
                <a:solidFill>
                  <a:schemeClr val="accent3">
                    <a:lumMod val="75000"/>
                  </a:schemeClr>
                </a:solidFill>
                <a:effectLst>
                  <a:outerShdw blurRad="38100" dist="38100" dir="2700000" algn="tl">
                    <a:srgbClr val="000000">
                      <a:alpha val="43137"/>
                    </a:srgbClr>
                  </a:outerShdw>
                </a:effectLst>
              </a:rPr>
              <a:t>collera funzionale</a:t>
            </a:r>
            <a:r>
              <a:rPr lang="it-IT" sz="4100" b="1" dirty="0" smtClean="0">
                <a:effectLst>
                  <a:outerShdw blurRad="38100" dist="38100" dir="2700000" algn="tl">
                    <a:srgbClr val="000000">
                      <a:alpha val="43137"/>
                    </a:srgbClr>
                  </a:outerShdw>
                </a:effectLst>
              </a:rPr>
              <a:t>” </a:t>
            </a:r>
          </a:p>
          <a:p>
            <a:pPr algn="ctr">
              <a:lnSpc>
                <a:spcPct val="120000"/>
              </a:lnSpc>
              <a:buNone/>
            </a:pPr>
            <a:r>
              <a:rPr lang="it-IT" dirty="0" smtClean="0"/>
              <a:t>la considera un atteggiamento di rimprovero e di punizione che ha il fine </a:t>
            </a:r>
            <a:r>
              <a:rPr lang="it-IT" i="1" dirty="0" smtClean="0"/>
              <a:t>di </a:t>
            </a:r>
            <a:r>
              <a:rPr lang="it-IT" b="1" i="1" dirty="0" smtClean="0">
                <a:solidFill>
                  <a:schemeClr val="accent3">
                    <a:lumMod val="75000"/>
                  </a:schemeClr>
                </a:solidFill>
                <a:effectLst>
                  <a:outerShdw blurRad="38100" dist="38100" dir="2700000" algn="tl">
                    <a:srgbClr val="000000">
                      <a:alpha val="43137"/>
                    </a:srgbClr>
                  </a:outerShdw>
                </a:effectLst>
              </a:rPr>
              <a:t>scoraggiare la separazione e favorire la riunione </a:t>
            </a:r>
            <a:r>
              <a:rPr lang="it-IT" dirty="0" smtClean="0"/>
              <a:t>con la figura d’attaccamento rafforzando il legame. </a:t>
            </a:r>
          </a:p>
          <a:p>
            <a:pPr algn="ctr">
              <a:lnSpc>
                <a:spcPct val="120000"/>
              </a:lnSpc>
              <a:buNone/>
            </a:pPr>
            <a:endParaRPr lang="it-IT" dirty="0" smtClean="0"/>
          </a:p>
          <a:p>
            <a:pPr algn="ctr">
              <a:lnSpc>
                <a:spcPct val="120000"/>
              </a:lnSpc>
              <a:buNone/>
            </a:pPr>
            <a:r>
              <a:rPr lang="it-IT" b="1" dirty="0" smtClean="0"/>
              <a:t>L’atteggiamento di </a:t>
            </a:r>
            <a:r>
              <a:rPr lang="it-IT" b="1" u="sng" dirty="0" smtClean="0"/>
              <a:t>protesta</a:t>
            </a:r>
            <a:r>
              <a:rPr lang="it-IT" u="sng" dirty="0" smtClean="0"/>
              <a:t> </a:t>
            </a:r>
            <a:r>
              <a:rPr lang="it-IT" dirty="0" smtClean="0"/>
              <a:t>che si attiva per evitare le esperienze di separazione è ritenuto, infatti, </a:t>
            </a:r>
          </a:p>
          <a:p>
            <a:pPr algn="ctr">
              <a:lnSpc>
                <a:spcPct val="120000"/>
              </a:lnSpc>
              <a:buNone/>
            </a:pPr>
            <a:r>
              <a:rPr lang="it-IT" dirty="0" smtClean="0"/>
              <a:t>una delle tre componenti fondamentali di ogni relazione d’attaccamento, </a:t>
            </a:r>
          </a:p>
          <a:p>
            <a:pPr algn="ctr">
              <a:lnSpc>
                <a:spcPct val="120000"/>
              </a:lnSpc>
              <a:buNone/>
            </a:pPr>
            <a:r>
              <a:rPr lang="it-IT" dirty="0" smtClean="0"/>
              <a:t>assieme alla </a:t>
            </a:r>
            <a:r>
              <a:rPr lang="it-IT" b="1" dirty="0" smtClean="0"/>
              <a:t>ricerca della </a:t>
            </a:r>
            <a:r>
              <a:rPr lang="it-IT" b="1" u="sng" dirty="0" smtClean="0"/>
              <a:t>vicinanza</a:t>
            </a:r>
            <a:r>
              <a:rPr lang="it-IT" dirty="0" smtClean="0"/>
              <a:t> e </a:t>
            </a:r>
            <a:r>
              <a:rPr lang="it-IT" b="1" dirty="0" smtClean="0"/>
              <a:t>all’effetto “</a:t>
            </a:r>
            <a:r>
              <a:rPr lang="it-IT" b="1" u="sng" dirty="0" smtClean="0"/>
              <a:t>base sicura</a:t>
            </a:r>
            <a:r>
              <a:rPr lang="it-IT" dirty="0" smtClean="0"/>
              <a:t>”, cioè al particolare clima di fiducia e di sicurezza che si stabilisce con la figura di attaccamento</a:t>
            </a:r>
            <a:endParaRPr lang="it-IT" dirty="0"/>
          </a:p>
        </p:txBody>
      </p:sp>
      <p:pic>
        <p:nvPicPr>
          <p:cNvPr id="27652" name="Picture 4" descr="http://2.bp.blogspot.com/-GwZcR0Uf7f8/VDubw4SXyyI/AAAAAAAAAy4/vN8U7cnZhbA/s1600/tiziana%2Bgaudino%2Blosbrogliamente%2Brisorse%2Bper%2Bla%2Bfamiglia.jpg"/>
          <p:cNvPicPr>
            <a:picLocks noChangeAspect="1" noChangeArrowheads="1"/>
          </p:cNvPicPr>
          <p:nvPr/>
        </p:nvPicPr>
        <p:blipFill>
          <a:blip r:embed="rId2" cstate="print"/>
          <a:srcRect/>
          <a:stretch>
            <a:fillRect/>
          </a:stretch>
        </p:blipFill>
        <p:spPr bwMode="auto">
          <a:xfrm>
            <a:off x="6228184" y="332656"/>
            <a:ext cx="2771775" cy="1828800"/>
          </a:xfrm>
          <a:prstGeom prst="rect">
            <a:avLst/>
          </a:prstGeom>
          <a:noFill/>
        </p:spPr>
      </p:pic>
      <p:sp>
        <p:nvSpPr>
          <p:cNvPr id="6" name="CasellaDiTesto 5"/>
          <p:cNvSpPr txBox="1"/>
          <p:nvPr/>
        </p:nvSpPr>
        <p:spPr>
          <a:xfrm>
            <a:off x="179512" y="165988"/>
            <a:ext cx="6084168" cy="2308324"/>
          </a:xfrm>
          <a:prstGeom prst="rect">
            <a:avLst/>
          </a:prstGeom>
          <a:solidFill>
            <a:srgbClr val="FFCCFF">
              <a:alpha val="36863"/>
            </a:srgbClr>
          </a:solidFill>
        </p:spPr>
        <p:txBody>
          <a:bodyPr wrap="square" rtlCol="0">
            <a:spAutoFit/>
          </a:bodyPr>
          <a:lstStyle/>
          <a:p>
            <a:pPr algn="ctr">
              <a:buNone/>
            </a:pPr>
            <a:r>
              <a:rPr lang="it-IT" sz="2400" dirty="0" smtClean="0"/>
              <a:t>Per John </a:t>
            </a:r>
            <a:r>
              <a:rPr lang="it-IT" sz="2400" b="1" dirty="0" err="1" smtClean="0"/>
              <a:t>Bowlby</a:t>
            </a:r>
            <a:r>
              <a:rPr lang="it-IT" sz="2400" dirty="0" smtClean="0"/>
              <a:t>, </a:t>
            </a:r>
            <a:r>
              <a:rPr lang="it-IT" sz="2400" i="1" dirty="0" smtClean="0"/>
              <a:t>teoria dell’attaccamento</a:t>
            </a:r>
          </a:p>
          <a:p>
            <a:pPr algn="ctr">
              <a:buNone/>
            </a:pPr>
            <a:r>
              <a:rPr lang="it-IT" sz="2400" dirty="0" smtClean="0"/>
              <a:t>Il bambino, se lasciato solo oppure in una condizione di pericolo, può mettere in atto </a:t>
            </a:r>
            <a:r>
              <a:rPr lang="it-IT" sz="2400" b="1" dirty="0" smtClean="0"/>
              <a:t>dei comportamenti di attaccamento</a:t>
            </a:r>
            <a:r>
              <a:rPr lang="it-IT" sz="2400" dirty="0" smtClean="0"/>
              <a:t>, </a:t>
            </a:r>
            <a:r>
              <a:rPr lang="it-IT" sz="2400" b="1" dirty="0" smtClean="0">
                <a:solidFill>
                  <a:schemeClr val="accent3">
                    <a:lumMod val="75000"/>
                  </a:schemeClr>
                </a:solidFill>
                <a:effectLst>
                  <a:outerShdw blurRad="38100" dist="38100" dir="2700000" algn="tl">
                    <a:srgbClr val="000000">
                      <a:alpha val="43137"/>
                    </a:srgbClr>
                  </a:outerShdw>
                </a:effectLst>
              </a:rPr>
              <a:t>come pianto, urla, espressioni di rabbia</a:t>
            </a:r>
            <a:r>
              <a:rPr lang="it-IT" sz="2400" dirty="0" smtClean="0"/>
              <a:t>, che hanno la funzione principale di </a:t>
            </a:r>
            <a:r>
              <a:rPr lang="it-IT" sz="2400" u="sng" dirty="0" smtClean="0"/>
              <a:t>richiamare il </a:t>
            </a:r>
            <a:r>
              <a:rPr lang="it-IT" sz="2400" u="sng" dirty="0" err="1" smtClean="0"/>
              <a:t>caregiver</a:t>
            </a:r>
            <a:endParaRPr lang="it-IT" sz="2400" dirty="0"/>
          </a:p>
        </p:txBody>
      </p:sp>
    </p:spTree>
    <p:extLst>
      <p:ext uri="{BB962C8B-B14F-4D97-AF65-F5344CB8AC3E}">
        <p14:creationId xmlns:p14="http://schemas.microsoft.com/office/powerpoint/2010/main" val="11137328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24544" y="2971800"/>
            <a:ext cx="2887663" cy="912813"/>
          </a:xfrm>
          <a:prstGeom prst="rect">
            <a:avLst/>
          </a:prstGeom>
          <a:noFill/>
          <a:ln w="9525">
            <a:noFill/>
            <a:miter lim="800000"/>
            <a:headEnd/>
            <a:tailEnd/>
          </a:ln>
        </p:spPr>
        <p:txBody>
          <a:bodyPr/>
          <a:lstStyle/>
          <a:p>
            <a:pPr algn="ctr"/>
            <a:r>
              <a:rPr lang="en-US" sz="3600" b="1" dirty="0" err="1">
                <a:latin typeface="Arial Narrow" pitchFamily="34" charset="0"/>
                <a:cs typeface="Times New Roman" pitchFamily="18" charset="0"/>
              </a:rPr>
              <a:t>Situazione</a:t>
            </a:r>
            <a:r>
              <a:rPr lang="en-US" sz="3600" b="1" dirty="0">
                <a:latin typeface="Arial Narrow" pitchFamily="34" charset="0"/>
                <a:cs typeface="Times New Roman" pitchFamily="18" charset="0"/>
              </a:rPr>
              <a:t> </a:t>
            </a:r>
            <a:r>
              <a:rPr lang="en-US" sz="3600" b="1" dirty="0" err="1">
                <a:latin typeface="Arial Narrow" pitchFamily="34" charset="0"/>
                <a:cs typeface="Times New Roman" pitchFamily="18" charset="0"/>
              </a:rPr>
              <a:t>frustrante</a:t>
            </a:r>
            <a:endParaRPr lang="en-US" sz="3600" b="1" dirty="0">
              <a:latin typeface="Arial Narrow" pitchFamily="34" charset="0"/>
            </a:endParaRPr>
          </a:p>
        </p:txBody>
      </p:sp>
      <p:sp>
        <p:nvSpPr>
          <p:cNvPr id="33795" name="Text Box 3"/>
          <p:cNvSpPr txBox="1">
            <a:spLocks noChangeArrowheads="1"/>
          </p:cNvSpPr>
          <p:nvPr/>
        </p:nvSpPr>
        <p:spPr bwMode="auto">
          <a:xfrm>
            <a:off x="3491880" y="3200400"/>
            <a:ext cx="1872208" cy="533400"/>
          </a:xfrm>
          <a:prstGeom prst="rect">
            <a:avLst/>
          </a:prstGeom>
          <a:noFill/>
          <a:ln w="9525">
            <a:noFill/>
            <a:miter lim="800000"/>
            <a:headEnd/>
            <a:tailEnd/>
          </a:ln>
        </p:spPr>
        <p:txBody>
          <a:bodyPr/>
          <a:lstStyle/>
          <a:p>
            <a:pPr algn="ctr"/>
            <a:r>
              <a:rPr lang="en-US" sz="3600" b="1" dirty="0" err="1">
                <a:latin typeface="Arial Narrow" pitchFamily="34" charset="0"/>
                <a:cs typeface="Times New Roman" pitchFamily="18" charset="0"/>
              </a:rPr>
              <a:t>Tensione</a:t>
            </a:r>
            <a:endParaRPr lang="en-US" sz="3600" b="1" dirty="0">
              <a:latin typeface="Arial Narrow" pitchFamily="34" charset="0"/>
              <a:cs typeface="Times New Roman" pitchFamily="18" charset="0"/>
            </a:endParaRPr>
          </a:p>
        </p:txBody>
      </p:sp>
      <p:sp>
        <p:nvSpPr>
          <p:cNvPr id="33796" name="Text Box 4"/>
          <p:cNvSpPr txBox="1">
            <a:spLocks noChangeArrowheads="1"/>
          </p:cNvSpPr>
          <p:nvPr/>
        </p:nvSpPr>
        <p:spPr bwMode="auto">
          <a:xfrm>
            <a:off x="6172200" y="3140968"/>
            <a:ext cx="2648272" cy="838200"/>
          </a:xfrm>
          <a:prstGeom prst="rect">
            <a:avLst/>
          </a:prstGeom>
          <a:noFill/>
          <a:ln w="9525">
            <a:noFill/>
            <a:miter lim="800000"/>
            <a:headEnd/>
            <a:tailEnd/>
          </a:ln>
        </p:spPr>
        <p:txBody>
          <a:bodyPr/>
          <a:lstStyle/>
          <a:p>
            <a:pPr algn="ctr"/>
            <a:r>
              <a:rPr lang="en-US" sz="3600" b="1">
                <a:latin typeface="Arial Narrow" pitchFamily="34" charset="0"/>
                <a:cs typeface="Times New Roman" pitchFamily="18" charset="0"/>
              </a:rPr>
              <a:t>Condotta aggressiva</a:t>
            </a:r>
            <a:endParaRPr lang="en-US" sz="3600" b="1">
              <a:latin typeface="Arial Narrow" pitchFamily="34" charset="0"/>
            </a:endParaRPr>
          </a:p>
        </p:txBody>
      </p:sp>
      <p:sp>
        <p:nvSpPr>
          <p:cNvPr id="33797" name="AutoShape 5"/>
          <p:cNvSpPr>
            <a:spLocks noChangeArrowheads="1"/>
          </p:cNvSpPr>
          <p:nvPr/>
        </p:nvSpPr>
        <p:spPr bwMode="auto">
          <a:xfrm>
            <a:off x="2411760" y="3408040"/>
            <a:ext cx="914400" cy="381000"/>
          </a:xfrm>
          <a:prstGeom prst="rightArrow">
            <a:avLst>
              <a:gd name="adj1" fmla="val 50000"/>
              <a:gd name="adj2" fmla="val 60000"/>
            </a:avLst>
          </a:prstGeom>
          <a:solidFill>
            <a:schemeClr val="accent2"/>
          </a:solidFill>
          <a:ln w="9525">
            <a:solidFill>
              <a:srgbClr val="000000"/>
            </a:solidFill>
            <a:miter lim="800000"/>
            <a:headEnd/>
            <a:tailEnd/>
          </a:ln>
        </p:spPr>
        <p:txBody>
          <a:bodyPr/>
          <a:lstStyle/>
          <a:p>
            <a:endParaRPr lang="it-IT"/>
          </a:p>
        </p:txBody>
      </p:sp>
      <p:sp>
        <p:nvSpPr>
          <p:cNvPr id="33798" name="AutoShape 6"/>
          <p:cNvSpPr>
            <a:spLocks noChangeArrowheads="1"/>
          </p:cNvSpPr>
          <p:nvPr/>
        </p:nvSpPr>
        <p:spPr bwMode="auto">
          <a:xfrm>
            <a:off x="5457800" y="3408040"/>
            <a:ext cx="914400" cy="381000"/>
          </a:xfrm>
          <a:prstGeom prst="rightArrow">
            <a:avLst>
              <a:gd name="adj1" fmla="val 50000"/>
              <a:gd name="adj2" fmla="val 60000"/>
            </a:avLst>
          </a:prstGeom>
          <a:solidFill>
            <a:schemeClr val="accent2"/>
          </a:solidFill>
          <a:ln w="9525">
            <a:solidFill>
              <a:srgbClr val="000000"/>
            </a:solidFill>
            <a:miter lim="800000"/>
            <a:headEnd/>
            <a:tailEnd/>
          </a:ln>
        </p:spPr>
        <p:txBody>
          <a:bodyPr/>
          <a:lstStyle/>
          <a:p>
            <a:endParaRPr lang="it-IT"/>
          </a:p>
        </p:txBody>
      </p:sp>
      <p:sp>
        <p:nvSpPr>
          <p:cNvPr id="33799" name="Text Box 7"/>
          <p:cNvSpPr txBox="1">
            <a:spLocks noChangeArrowheads="1"/>
          </p:cNvSpPr>
          <p:nvPr/>
        </p:nvSpPr>
        <p:spPr bwMode="auto">
          <a:xfrm>
            <a:off x="609600" y="838200"/>
            <a:ext cx="6553200" cy="701675"/>
          </a:xfrm>
          <a:prstGeom prst="rect">
            <a:avLst/>
          </a:prstGeom>
          <a:noFill/>
          <a:ln w="9525" algn="ctr">
            <a:noFill/>
            <a:miter lim="800000"/>
            <a:headEnd/>
            <a:tailEnd/>
          </a:ln>
        </p:spPr>
        <p:txBody>
          <a:bodyPr>
            <a:spAutoFit/>
          </a:bodyPr>
          <a:lstStyle/>
          <a:p>
            <a:r>
              <a:rPr lang="it-IT" sz="4000" b="1" dirty="0">
                <a:latin typeface="Arial Narrow" pitchFamily="34" charset="0"/>
                <a:cs typeface="Arial" pitchFamily="34" charset="0"/>
              </a:rPr>
              <a:t>Il ruolo della frustrazione</a:t>
            </a:r>
          </a:p>
        </p:txBody>
      </p:sp>
      <p:sp>
        <p:nvSpPr>
          <p:cNvPr id="8" name="CasellaDiTesto 7"/>
          <p:cNvSpPr txBox="1"/>
          <p:nvPr/>
        </p:nvSpPr>
        <p:spPr>
          <a:xfrm>
            <a:off x="3203848" y="4005064"/>
            <a:ext cx="2160240" cy="1938992"/>
          </a:xfrm>
          <a:prstGeom prst="rect">
            <a:avLst/>
          </a:prstGeom>
          <a:solidFill>
            <a:schemeClr val="bg1"/>
          </a:solidFill>
        </p:spPr>
        <p:txBody>
          <a:bodyPr wrap="square" rtlCol="0">
            <a:spAutoFit/>
          </a:bodyPr>
          <a:lstStyle/>
          <a:p>
            <a:pPr algn="ctr"/>
            <a:r>
              <a:rPr lang="it-IT" sz="2400" b="1" dirty="0" smtClean="0"/>
              <a:t>Vissuto di una </a:t>
            </a:r>
          </a:p>
          <a:p>
            <a:pPr algn="ctr"/>
            <a:r>
              <a:rPr lang="it-IT" sz="2400" b="1" dirty="0" smtClean="0"/>
              <a:t>(antica) angoscia annichilente</a:t>
            </a:r>
            <a:endParaRPr lang="it-IT" sz="2400" b="1" dirty="0"/>
          </a:p>
        </p:txBody>
      </p:sp>
    </p:spTree>
    <p:extLst>
      <p:ext uri="{BB962C8B-B14F-4D97-AF65-F5344CB8AC3E}">
        <p14:creationId xmlns:p14="http://schemas.microsoft.com/office/powerpoint/2010/main" val="24948694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664096"/>
            <a:ext cx="8229600" cy="1756792"/>
          </a:xfrm>
        </p:spPr>
        <p:txBody>
          <a:bodyPr/>
          <a:lstStyle/>
          <a:p>
            <a:pPr algn="ctr">
              <a:buNone/>
            </a:pPr>
            <a:r>
              <a:rPr lang="it-IT" dirty="0" smtClean="0"/>
              <a:t>E QUANDO ARRIVA </a:t>
            </a:r>
          </a:p>
          <a:p>
            <a:pPr algn="ctr">
              <a:buNone/>
            </a:pPr>
            <a:r>
              <a:rPr lang="it-IT" b="1" dirty="0" smtClean="0"/>
              <a:t>LA ‘FRUSTRAZIONE SCOLASTICA !!</a:t>
            </a:r>
          </a:p>
        </p:txBody>
      </p:sp>
      <p:pic>
        <p:nvPicPr>
          <p:cNvPr id="4" name="Picture 1"/>
          <p:cNvPicPr>
            <a:picLocks noChangeAspect="1" noChangeArrowheads="1"/>
          </p:cNvPicPr>
          <p:nvPr/>
        </p:nvPicPr>
        <p:blipFill>
          <a:blip r:embed="rId2" cstate="print"/>
          <a:srcRect/>
          <a:stretch>
            <a:fillRect/>
          </a:stretch>
        </p:blipFill>
        <p:spPr bwMode="auto">
          <a:xfrm>
            <a:off x="2267744" y="2140861"/>
            <a:ext cx="4335966" cy="4528499"/>
          </a:xfrm>
          <a:prstGeom prst="rect">
            <a:avLst/>
          </a:prstGeom>
          <a:noFill/>
          <a:ln w="9525">
            <a:noFill/>
            <a:miter lim="800000"/>
            <a:headEnd/>
            <a:tailEnd/>
          </a:ln>
          <a:effectLst/>
        </p:spPr>
      </p:pic>
      <p:sp>
        <p:nvSpPr>
          <p:cNvPr id="5" name="CasellaDiTesto 4"/>
          <p:cNvSpPr txBox="1"/>
          <p:nvPr/>
        </p:nvSpPr>
        <p:spPr>
          <a:xfrm>
            <a:off x="251520" y="3167097"/>
            <a:ext cx="2232248" cy="2062103"/>
          </a:xfrm>
          <a:prstGeom prst="rect">
            <a:avLst/>
          </a:prstGeom>
          <a:noFill/>
        </p:spPr>
        <p:txBody>
          <a:bodyPr wrap="square" rtlCol="0">
            <a:spAutoFit/>
          </a:bodyPr>
          <a:lstStyle/>
          <a:p>
            <a:r>
              <a:rPr lang="it-IT" sz="3200" b="1" dirty="0" smtClean="0"/>
              <a:t>Necessità  di stare alle REGOLE</a:t>
            </a:r>
            <a:endParaRPr lang="it-IT" sz="3200" b="1" dirty="0"/>
          </a:p>
        </p:txBody>
      </p:sp>
      <p:sp>
        <p:nvSpPr>
          <p:cNvPr id="6" name="CasellaDiTesto 5"/>
          <p:cNvSpPr txBox="1"/>
          <p:nvPr/>
        </p:nvSpPr>
        <p:spPr>
          <a:xfrm>
            <a:off x="6228184" y="2902292"/>
            <a:ext cx="2843808" cy="3046988"/>
          </a:xfrm>
          <a:prstGeom prst="rect">
            <a:avLst/>
          </a:prstGeom>
          <a:noFill/>
        </p:spPr>
        <p:txBody>
          <a:bodyPr wrap="square" rtlCol="0">
            <a:spAutoFit/>
          </a:bodyPr>
          <a:lstStyle/>
          <a:p>
            <a:pPr algn="r"/>
            <a:r>
              <a:rPr lang="it-IT" sz="3200" b="1" dirty="0" smtClean="0"/>
              <a:t>Bisogno di corrispondere agli standard attesi (prestazione)</a:t>
            </a:r>
            <a:endParaRPr lang="it-IT" sz="3200" b="1" dirty="0"/>
          </a:p>
        </p:txBody>
      </p:sp>
    </p:spTree>
    <p:extLst>
      <p:ext uri="{BB962C8B-B14F-4D97-AF65-F5344CB8AC3E}">
        <p14:creationId xmlns:p14="http://schemas.microsoft.com/office/powerpoint/2010/main" val="41771568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a:xfrm>
            <a:off x="374848" y="1268760"/>
            <a:ext cx="8229600" cy="831870"/>
          </a:xfrm>
        </p:spPr>
        <p:txBody>
          <a:bodyPr>
            <a:normAutofit fontScale="90000"/>
          </a:bodyPr>
          <a:lstStyle/>
          <a:p>
            <a:pPr>
              <a:defRPr/>
            </a:pPr>
            <a:r>
              <a:rPr lang="it-IT" sz="3200" b="1" dirty="0" smtClean="0">
                <a:solidFill>
                  <a:schemeClr val="tx2">
                    <a:lumMod val="10000"/>
                  </a:schemeClr>
                </a:solidFill>
              </a:rPr>
              <a:t>Scarsa autostima </a:t>
            </a:r>
            <a:br>
              <a:rPr lang="it-IT" sz="3200" b="1" dirty="0" smtClean="0">
                <a:solidFill>
                  <a:schemeClr val="tx2">
                    <a:lumMod val="10000"/>
                  </a:schemeClr>
                </a:solidFill>
              </a:rPr>
            </a:br>
            <a:r>
              <a:rPr lang="it-IT" sz="3200" b="1" dirty="0" smtClean="0">
                <a:solidFill>
                  <a:schemeClr val="tx2">
                    <a:lumMod val="10000"/>
                  </a:schemeClr>
                </a:solidFill>
              </a:rPr>
              <a:t>Ansia da prestazione – Ansia sociale</a:t>
            </a:r>
          </a:p>
        </p:txBody>
      </p:sp>
      <p:sp>
        <p:nvSpPr>
          <p:cNvPr id="34819" name="Segnaposto contenuto 2"/>
          <p:cNvSpPr>
            <a:spLocks noGrp="1"/>
          </p:cNvSpPr>
          <p:nvPr>
            <p:ph idx="1"/>
          </p:nvPr>
        </p:nvSpPr>
        <p:spPr>
          <a:xfrm>
            <a:off x="584398" y="2492896"/>
            <a:ext cx="8308082" cy="4104456"/>
          </a:xfrm>
          <a:solidFill>
            <a:schemeClr val="bg1"/>
          </a:solidFill>
        </p:spPr>
        <p:txBody>
          <a:bodyPr>
            <a:normAutofit/>
          </a:bodyPr>
          <a:lstStyle/>
          <a:p>
            <a:pPr algn="just"/>
            <a:r>
              <a:rPr lang="it-IT" sz="2400" dirty="0" smtClean="0"/>
              <a:t>Sfiducia interna nelle proprie capacità/risorse e difficoltà a tollerare </a:t>
            </a:r>
            <a:r>
              <a:rPr lang="it-IT" sz="2400" b="1" i="1" dirty="0" smtClean="0"/>
              <a:t>la frustrazione e l’insuccesso</a:t>
            </a:r>
            <a:r>
              <a:rPr lang="it-IT" sz="2400" dirty="0" smtClean="0"/>
              <a:t>.</a:t>
            </a:r>
          </a:p>
          <a:p>
            <a:pPr algn="ctr">
              <a:buFont typeface="Arial" pitchFamily="34" charset="0"/>
              <a:buNone/>
            </a:pPr>
            <a:r>
              <a:rPr lang="it-IT" sz="2400" b="1" dirty="0" smtClean="0"/>
              <a:t>MA ANCHE A GODERE E CREDERE NEL SUCCESSO!!</a:t>
            </a:r>
            <a:endParaRPr lang="it-IT" sz="2400" b="1" dirty="0" smtClean="0"/>
          </a:p>
          <a:p>
            <a:pPr algn="just">
              <a:buFont typeface="Arial" pitchFamily="34" charset="0"/>
              <a:buNone/>
            </a:pPr>
            <a:r>
              <a:rPr lang="it-IT" sz="2400" dirty="0" smtClean="0"/>
              <a:t>	Laddove ‘imparare’ comporta il riconoscimento di non sapere (la possibilità di tollerare la mancanza), la dipendenza da qualcuno che sa (la possibilità di affidarsi) ed un graduale ricevere ed assimilare.</a:t>
            </a:r>
          </a:p>
          <a:p>
            <a:pPr algn="just">
              <a:buFont typeface="Arial" pitchFamily="34" charset="0"/>
              <a:buNone/>
            </a:pPr>
            <a:endParaRPr lang="it-IT" sz="2400" dirty="0" smtClean="0"/>
          </a:p>
          <a:p>
            <a:pPr algn="just"/>
            <a:r>
              <a:rPr lang="it-IT" sz="2400" dirty="0" smtClean="0">
                <a:solidFill>
                  <a:srgbClr val="FF0000"/>
                </a:solidFill>
              </a:rPr>
              <a:t>Ragazzi che fanno fatica a vivere “nuove esperienze” (tra cui anche l’apprendimento!) e, in generale, tutti i cambiamenti (riattivazione traumatica</a:t>
            </a:r>
            <a:r>
              <a:rPr lang="it-IT" sz="2400" smtClean="0">
                <a:solidFill>
                  <a:srgbClr val="FF0000"/>
                </a:solidFill>
              </a:rPr>
              <a:t>). </a:t>
            </a:r>
            <a:endParaRPr lang="it-IT" sz="2400" smtClean="0">
              <a:solidFill>
                <a:srgbClr val="FF0000"/>
              </a:solidFill>
            </a:endParaRPr>
          </a:p>
          <a:p>
            <a:pPr algn="just"/>
            <a:r>
              <a:rPr lang="it-IT" sz="2400" smtClean="0">
                <a:solidFill>
                  <a:srgbClr val="FF0000"/>
                </a:solidFill>
              </a:rPr>
              <a:t>Es</a:t>
            </a:r>
            <a:r>
              <a:rPr lang="it-IT" sz="2400" dirty="0" smtClean="0">
                <a:solidFill>
                  <a:srgbClr val="FF0000"/>
                </a:solidFill>
              </a:rPr>
              <a:t>. cambio di scuola, cambi di insegnante ecc.</a:t>
            </a:r>
          </a:p>
        </p:txBody>
      </p:sp>
      <p:sp>
        <p:nvSpPr>
          <p:cNvPr id="2" name="CasellaDiTesto 1"/>
          <p:cNvSpPr txBox="1"/>
          <p:nvPr/>
        </p:nvSpPr>
        <p:spPr>
          <a:xfrm>
            <a:off x="1547664" y="260648"/>
            <a:ext cx="6147842" cy="369332"/>
          </a:xfrm>
          <a:prstGeom prst="rect">
            <a:avLst/>
          </a:prstGeom>
          <a:solidFill>
            <a:schemeClr val="bg1"/>
          </a:solidFill>
        </p:spPr>
        <p:txBody>
          <a:bodyPr wrap="square" rtlCol="0">
            <a:spAutoFit/>
          </a:bodyPr>
          <a:lstStyle/>
          <a:p>
            <a:pPr algn="ctr"/>
            <a:r>
              <a:rPr lang="it-IT" b="1" dirty="0" smtClean="0"/>
              <a:t>INTOLLERANZA ALLA FRUSTRAZIONE</a:t>
            </a:r>
            <a:endParaRPr lang="it-IT" b="1" dirty="0"/>
          </a:p>
        </p:txBody>
      </p:sp>
      <p:sp>
        <p:nvSpPr>
          <p:cNvPr id="3" name="Freccia in giù 2"/>
          <p:cNvSpPr/>
          <p:nvPr/>
        </p:nvSpPr>
        <p:spPr bwMode="auto">
          <a:xfrm>
            <a:off x="4139952" y="620688"/>
            <a:ext cx="648072" cy="64807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a typeface="ＭＳ Ｐゴシック" pitchFamily="-124" charset="-128"/>
            </a:endParaRPr>
          </a:p>
        </p:txBody>
      </p:sp>
    </p:spTree>
    <p:extLst>
      <p:ext uri="{BB962C8B-B14F-4D97-AF65-F5344CB8AC3E}">
        <p14:creationId xmlns:p14="http://schemas.microsoft.com/office/powerpoint/2010/main" val="407486492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19672" y="609600"/>
            <a:ext cx="6838528" cy="1143000"/>
          </a:xfrm>
        </p:spPr>
        <p:txBody>
          <a:bodyPr/>
          <a:lstStyle/>
          <a:p>
            <a:r>
              <a:rPr lang="it-IT" dirty="0" smtClean="0"/>
              <a:t>Immagine di sé e difficoltà di apprendimento</a:t>
            </a:r>
            <a:endParaRPr lang="it-IT" dirty="0"/>
          </a:p>
        </p:txBody>
      </p:sp>
      <p:sp>
        <p:nvSpPr>
          <p:cNvPr id="3" name="Segnaposto contenuto 2"/>
          <p:cNvSpPr>
            <a:spLocks noGrp="1"/>
          </p:cNvSpPr>
          <p:nvPr>
            <p:ph idx="1"/>
          </p:nvPr>
        </p:nvSpPr>
        <p:spPr>
          <a:xfrm>
            <a:off x="395536" y="1981200"/>
            <a:ext cx="8424936" cy="4267200"/>
          </a:xfrm>
          <a:solidFill>
            <a:schemeClr val="bg1"/>
          </a:solidFill>
        </p:spPr>
        <p:txBody>
          <a:bodyPr/>
          <a:lstStyle/>
          <a:p>
            <a:pPr marL="0" indent="0" algn="ctr">
              <a:lnSpc>
                <a:spcPct val="100000"/>
              </a:lnSpc>
              <a:spcBef>
                <a:spcPts val="0"/>
              </a:spcBef>
              <a:buNone/>
            </a:pPr>
            <a:r>
              <a:rPr lang="it-IT" sz="2400" dirty="0" smtClean="0">
                <a:latin typeface="Calibri" pitchFamily="34" charset="0"/>
                <a:cs typeface="Times New Roman" pitchFamily="18" charset="0"/>
              </a:rPr>
              <a:t>Una delle cause più diffuse alla base delle difficoltà di apprendimento è un </a:t>
            </a:r>
            <a:r>
              <a:rPr lang="it-IT" sz="2400" b="1" dirty="0" smtClean="0">
                <a:latin typeface="Calibri" pitchFamily="34" charset="0"/>
                <a:cs typeface="Times New Roman" pitchFamily="18" charset="0"/>
              </a:rPr>
              <a:t>BASSO LIVELLO </a:t>
            </a:r>
            <a:r>
              <a:rPr lang="it-IT" sz="2400" b="1" dirty="0" err="1" smtClean="0">
                <a:latin typeface="Calibri" pitchFamily="34" charset="0"/>
                <a:cs typeface="Times New Roman" pitchFamily="18" charset="0"/>
              </a:rPr>
              <a:t>DI</a:t>
            </a:r>
            <a:r>
              <a:rPr lang="it-IT" sz="2400" b="1" dirty="0" smtClean="0">
                <a:latin typeface="Calibri" pitchFamily="34" charset="0"/>
                <a:cs typeface="Times New Roman" pitchFamily="18" charset="0"/>
              </a:rPr>
              <a:t> AUTOSTIMA,</a:t>
            </a:r>
            <a:r>
              <a:rPr lang="it-IT" sz="2400" dirty="0" smtClean="0">
                <a:latin typeface="Calibri" pitchFamily="34" charset="0"/>
                <a:cs typeface="Times New Roman" pitchFamily="18" charset="0"/>
              </a:rPr>
              <a:t> accompagnato da convinzioni su di sé o paura di essere considerati    PIGRI   o   STUPIDI </a:t>
            </a:r>
          </a:p>
          <a:p>
            <a:pPr marL="0" indent="0" algn="ctr">
              <a:lnSpc>
                <a:spcPct val="100000"/>
              </a:lnSpc>
              <a:spcBef>
                <a:spcPts val="0"/>
              </a:spcBef>
              <a:buNone/>
            </a:pPr>
            <a:endParaRPr lang="it-IT" sz="2400" dirty="0" smtClean="0">
              <a:latin typeface="Calibri" pitchFamily="34" charset="0"/>
              <a:cs typeface="Times New Roman" pitchFamily="18" charset="0"/>
            </a:endParaRPr>
          </a:p>
          <a:p>
            <a:pPr marL="0" indent="0" algn="ctr">
              <a:lnSpc>
                <a:spcPct val="100000"/>
              </a:lnSpc>
              <a:spcBef>
                <a:spcPts val="0"/>
              </a:spcBef>
              <a:buNone/>
            </a:pPr>
            <a:r>
              <a:rPr lang="it-IT" sz="2400" dirty="0" smtClean="0">
                <a:solidFill>
                  <a:srgbClr val="FF0000"/>
                </a:solidFill>
                <a:latin typeface="Calibri" pitchFamily="34" charset="0"/>
                <a:cs typeface="Times New Roman" pitchFamily="18" charset="0"/>
              </a:rPr>
              <a:t>(l’</a:t>
            </a:r>
            <a:r>
              <a:rPr lang="it-IT" sz="2400" b="1" dirty="0" smtClean="0">
                <a:solidFill>
                  <a:srgbClr val="FF0000"/>
                </a:solidFill>
                <a:latin typeface="Calibri" pitchFamily="34" charset="0"/>
                <a:cs typeface="Times New Roman" pitchFamily="18" charset="0"/>
              </a:rPr>
              <a:t>autostima</a:t>
            </a:r>
            <a:r>
              <a:rPr lang="it-IT" sz="2400" dirty="0" smtClean="0">
                <a:solidFill>
                  <a:srgbClr val="FF0000"/>
                </a:solidFill>
                <a:latin typeface="Calibri" pitchFamily="34" charset="0"/>
                <a:cs typeface="Times New Roman" pitchFamily="18" charset="0"/>
              </a:rPr>
              <a:t> riguarda gli aspetti valutativi del sé, il valore che attribuiamo a noi stessi)</a:t>
            </a:r>
          </a:p>
          <a:p>
            <a:pPr marL="0" indent="0" algn="ctr">
              <a:lnSpc>
                <a:spcPct val="100000"/>
              </a:lnSpc>
              <a:spcBef>
                <a:spcPts val="0"/>
              </a:spcBef>
              <a:buNone/>
            </a:pPr>
            <a:endParaRPr lang="it-IT" sz="2400" dirty="0" smtClean="0">
              <a:latin typeface="Calibri" pitchFamily="34" charset="0"/>
              <a:cs typeface="Times New Roman" pitchFamily="18" charset="0"/>
            </a:endParaRPr>
          </a:p>
          <a:p>
            <a:pPr marL="0" indent="0" algn="ctr">
              <a:lnSpc>
                <a:spcPct val="100000"/>
              </a:lnSpc>
              <a:spcBef>
                <a:spcPts val="0"/>
              </a:spcBef>
              <a:buNone/>
            </a:pPr>
            <a:r>
              <a:rPr lang="it-IT" sz="2400" i="1" dirty="0" smtClean="0">
                <a:latin typeface="Calibri" pitchFamily="34" charset="0"/>
                <a:cs typeface="Times New Roman" pitchFamily="18" charset="0"/>
              </a:rPr>
              <a:t>“Tra le variabili che più influenzano il successo scolastico in ragazzi di età compresa tra gli 11 ed i 18 anni, la principale sembra essere l’autostima, in particolare rispetto al successo scolastico” </a:t>
            </a:r>
            <a:r>
              <a:rPr lang="it-IT" sz="2400" dirty="0" smtClean="0">
                <a:latin typeface="Calibri" pitchFamily="34" charset="0"/>
                <a:cs typeface="Times New Roman" pitchFamily="18" charset="0"/>
              </a:rPr>
              <a:t>(Vermigli ed al 2002)</a:t>
            </a:r>
            <a:endParaRPr lang="it-IT" sz="2400" dirty="0">
              <a:latin typeface="Calibri" pitchFamily="34" charset="0"/>
              <a:cs typeface="Times New Roman" pitchFamily="18" charset="0"/>
            </a:endParaRPr>
          </a:p>
        </p:txBody>
      </p:sp>
    </p:spTree>
    <p:extLst>
      <p:ext uri="{BB962C8B-B14F-4D97-AF65-F5344CB8AC3E}">
        <p14:creationId xmlns:p14="http://schemas.microsoft.com/office/powerpoint/2010/main" val="32212752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cstate="print"/>
          <a:srcRect/>
          <a:stretch>
            <a:fillRect/>
          </a:stretch>
        </p:blipFill>
        <p:spPr bwMode="auto">
          <a:xfrm>
            <a:off x="1763688" y="151902"/>
            <a:ext cx="5616624" cy="3565130"/>
          </a:xfrm>
          <a:prstGeom prst="rect">
            <a:avLst/>
          </a:prstGeom>
          <a:noFill/>
          <a:ln w="9525">
            <a:noFill/>
            <a:miter lim="800000"/>
            <a:headEnd/>
            <a:tailEnd/>
          </a:ln>
        </p:spPr>
      </p:pic>
      <p:sp>
        <p:nvSpPr>
          <p:cNvPr id="3" name="Segnaposto contenuto 2"/>
          <p:cNvSpPr>
            <a:spLocks noGrp="1"/>
          </p:cNvSpPr>
          <p:nvPr>
            <p:ph idx="1"/>
          </p:nvPr>
        </p:nvSpPr>
        <p:spPr>
          <a:xfrm>
            <a:off x="0" y="3284984"/>
            <a:ext cx="8964488" cy="3573016"/>
          </a:xfrm>
        </p:spPr>
        <p:txBody>
          <a:bodyPr>
            <a:normAutofit/>
          </a:bodyPr>
          <a:lstStyle/>
          <a:p>
            <a:pPr algn="ctr">
              <a:buNone/>
            </a:pPr>
            <a:r>
              <a:rPr lang="it-IT" sz="6000" i="1" dirty="0" smtClean="0">
                <a:solidFill>
                  <a:srgbClr val="FF0000"/>
                </a:solidFill>
                <a:latin typeface="Cooper Black" pitchFamily="18" charset="0"/>
              </a:rPr>
              <a:t>L’inscindibile legame tra apprendimento ed affettività</a:t>
            </a:r>
            <a:endParaRPr lang="it-IT" sz="6000" i="1" dirty="0">
              <a:solidFill>
                <a:srgbClr val="FF0000"/>
              </a:solidFill>
              <a:latin typeface="Cooper Black" pitchFamily="18" charset="0"/>
            </a:endParaRPr>
          </a:p>
        </p:txBody>
      </p:sp>
    </p:spTree>
    <p:extLst>
      <p:ext uri="{BB962C8B-B14F-4D97-AF65-F5344CB8AC3E}">
        <p14:creationId xmlns:p14="http://schemas.microsoft.com/office/powerpoint/2010/main" val="5168758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035398" y="2636912"/>
            <a:ext cx="3929090" cy="4055874"/>
          </a:xfrm>
          <a:prstGeom prst="rect">
            <a:avLst/>
          </a:prstGeom>
          <a:noFill/>
          <a:ln w="9525">
            <a:noFill/>
            <a:miter lim="800000"/>
            <a:headEnd/>
            <a:tailEnd/>
          </a:ln>
          <a:effectLst/>
        </p:spPr>
      </p:pic>
      <p:sp>
        <p:nvSpPr>
          <p:cNvPr id="4" name="CasellaDiTesto 3"/>
          <p:cNvSpPr txBox="1"/>
          <p:nvPr/>
        </p:nvSpPr>
        <p:spPr>
          <a:xfrm>
            <a:off x="714348" y="267938"/>
            <a:ext cx="7358114" cy="212365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it-IT" sz="4400" dirty="0" smtClean="0">
                <a:solidFill>
                  <a:srgbClr val="FF0000"/>
                </a:solidFill>
                <a:effectLst>
                  <a:outerShdw blurRad="38100" dist="38100" dir="2700000" algn="tl">
                    <a:srgbClr val="000000">
                      <a:alpha val="43137"/>
                    </a:srgbClr>
                  </a:outerShdw>
                </a:effectLst>
                <a:latin typeface="Algerian" pitchFamily="82" charset="0"/>
              </a:rPr>
              <a:t>Le emozioni</a:t>
            </a:r>
          </a:p>
          <a:p>
            <a:pPr algn="ctr"/>
            <a:r>
              <a:rPr lang="it-IT" sz="4400" dirty="0" smtClean="0">
                <a:solidFill>
                  <a:srgbClr val="FF0000"/>
                </a:solidFill>
                <a:effectLst>
                  <a:outerShdw blurRad="38100" dist="38100" dir="2700000" algn="tl">
                    <a:srgbClr val="000000">
                      <a:alpha val="43137"/>
                    </a:srgbClr>
                  </a:outerShdw>
                </a:effectLst>
                <a:latin typeface="Algerian" pitchFamily="82" charset="0"/>
              </a:rPr>
              <a:t> che ostacolo all’apprendimento</a:t>
            </a:r>
          </a:p>
        </p:txBody>
      </p:sp>
      <p:sp>
        <p:nvSpPr>
          <p:cNvPr id="5" name="CasellaDiTesto 4"/>
          <p:cNvSpPr txBox="1"/>
          <p:nvPr/>
        </p:nvSpPr>
        <p:spPr>
          <a:xfrm>
            <a:off x="214282" y="3929066"/>
            <a:ext cx="3786214" cy="1569660"/>
          </a:xfrm>
          <a:prstGeom prst="rect">
            <a:avLst/>
          </a:prstGeom>
          <a:noFill/>
        </p:spPr>
        <p:txBody>
          <a:bodyPr wrap="square" rtlCol="0">
            <a:spAutoFit/>
          </a:bodyPr>
          <a:lstStyle/>
          <a:p>
            <a:pPr algn="ctr"/>
            <a:r>
              <a:rPr lang="it-IT" sz="3200" dirty="0" smtClean="0"/>
              <a:t>Perdere la capacità di pensare, e quindi di APPRENDERE</a:t>
            </a:r>
            <a:endParaRPr lang="it-IT" sz="3200" dirty="0"/>
          </a:p>
        </p:txBody>
      </p:sp>
    </p:spTree>
    <p:extLst>
      <p:ext uri="{BB962C8B-B14F-4D97-AF65-F5344CB8AC3E}">
        <p14:creationId xmlns:p14="http://schemas.microsoft.com/office/powerpoint/2010/main" val="40095670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919288" y="3362325"/>
          <a:ext cx="3581400" cy="3352800"/>
        </p:xfrm>
        <a:graphic>
          <a:graphicData uri="http://schemas.openxmlformats.org/presentationml/2006/ole">
            <mc:AlternateContent xmlns:mc="http://schemas.openxmlformats.org/markup-compatibility/2006">
              <mc:Choice xmlns:v="urn:schemas-microsoft-com:vml" Requires="v">
                <p:oleObj spid="_x0000_s4110" name="Documento" r:id="rId3" imgW="962640" imgH="781920" progId="Word.Document.8">
                  <p:embed/>
                </p:oleObj>
              </mc:Choice>
              <mc:Fallback>
                <p:oleObj name="Documento" r:id="rId3" imgW="962640" imgH="781920" progId="Word.Document.8">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362325"/>
                        <a:ext cx="3581400" cy="3352800"/>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WordArt 3"/>
          <p:cNvSpPr>
            <a:spLocks noChangeArrowheads="1" noChangeShapeType="1" noTextEdit="1"/>
          </p:cNvSpPr>
          <p:nvPr/>
        </p:nvSpPr>
        <p:spPr bwMode="auto">
          <a:xfrm>
            <a:off x="2057400" y="133350"/>
            <a:ext cx="4953000" cy="628650"/>
          </a:xfrm>
          <a:prstGeom prst="rect">
            <a:avLst/>
          </a:prstGeom>
        </p:spPr>
        <p:txBody>
          <a:bodyPr wrap="none" fromWordArt="1">
            <a:prstTxWarp prst="textPlain">
              <a:avLst>
                <a:gd name="adj" fmla="val 48204"/>
              </a:avLst>
            </a:prstTxWarp>
          </a:bodyPr>
          <a:lstStyle/>
          <a:p>
            <a:pPr algn="ctr"/>
            <a:r>
              <a:rPr lang="it-IT" sz="2800" b="1" kern="10">
                <a:ln w="9525">
                  <a:solidFill>
                    <a:srgbClr val="FFFF00"/>
                  </a:solidFill>
                  <a:round/>
                  <a:headEnd/>
                  <a:tailEnd/>
                </a:ln>
                <a:solidFill>
                  <a:srgbClr val="30904E"/>
                </a:solidFill>
                <a:effectLst>
                  <a:outerShdw dist="45791" dir="2021404" algn="ctr" rotWithShape="0">
                    <a:srgbClr val="C0C0C0"/>
                  </a:outerShdw>
                </a:effectLst>
                <a:latin typeface="Times New Roman"/>
                <a:cs typeface="Times New Roman"/>
              </a:rPr>
              <a:t>La testa 'altrove'</a:t>
            </a:r>
          </a:p>
        </p:txBody>
      </p:sp>
      <p:sp>
        <p:nvSpPr>
          <p:cNvPr id="2052" name="WordArt 4"/>
          <p:cNvSpPr>
            <a:spLocks noChangeArrowheads="1" noChangeShapeType="1" noTextEdit="1"/>
          </p:cNvSpPr>
          <p:nvPr/>
        </p:nvSpPr>
        <p:spPr bwMode="auto">
          <a:xfrm>
            <a:off x="1116013" y="6308725"/>
            <a:ext cx="1524000" cy="428625"/>
          </a:xfrm>
          <a:prstGeom prst="rect">
            <a:avLst/>
          </a:prstGeom>
        </p:spPr>
        <p:txBody>
          <a:bodyPr spcFirstLastPara="1" wrap="none" fromWordArt="1">
            <a:prstTxWarp prst="textArchUp">
              <a:avLst>
                <a:gd name="adj" fmla="val 10800004"/>
              </a:avLst>
            </a:prstTxWarp>
          </a:bodyPr>
          <a:lstStyle/>
          <a:p>
            <a:pPr algn="ctr"/>
            <a:r>
              <a:rPr lang="it-IT" sz="2400" kern="10">
                <a:ln w="9525">
                  <a:solidFill>
                    <a:schemeClr val="accent1"/>
                  </a:solidFill>
                  <a:round/>
                  <a:headEnd/>
                  <a:tailEnd/>
                </a:ln>
                <a:solidFill>
                  <a:srgbClr val="000000"/>
                </a:solidFill>
                <a:latin typeface="Arial Black"/>
              </a:rPr>
              <a:t>svogliato</a:t>
            </a:r>
          </a:p>
        </p:txBody>
      </p:sp>
      <p:sp>
        <p:nvSpPr>
          <p:cNvPr id="2053" name="WordArt 5"/>
          <p:cNvSpPr>
            <a:spLocks noChangeArrowheads="1" noChangeShapeType="1" noTextEdit="1"/>
          </p:cNvSpPr>
          <p:nvPr/>
        </p:nvSpPr>
        <p:spPr bwMode="auto">
          <a:xfrm>
            <a:off x="7092950" y="4365625"/>
            <a:ext cx="1524000" cy="428625"/>
          </a:xfrm>
          <a:prstGeom prst="rect">
            <a:avLst/>
          </a:prstGeom>
        </p:spPr>
        <p:txBody>
          <a:bodyPr spcFirstLastPara="1" wrap="none" fromWordArt="1">
            <a:prstTxWarp prst="textArchUp">
              <a:avLst>
                <a:gd name="adj" fmla="val 10800004"/>
              </a:avLst>
            </a:prstTxWarp>
          </a:bodyPr>
          <a:lstStyle/>
          <a:p>
            <a:pPr algn="ctr"/>
            <a:r>
              <a:rPr lang="it-IT" sz="2400" kern="10">
                <a:ln w="9525">
                  <a:solidFill>
                    <a:schemeClr val="accent1"/>
                  </a:solidFill>
                  <a:round/>
                  <a:headEnd/>
                  <a:tailEnd/>
                </a:ln>
                <a:solidFill>
                  <a:srgbClr val="000000"/>
                </a:solidFill>
                <a:latin typeface="Arial Black"/>
              </a:rPr>
              <a:t>disattento</a:t>
            </a:r>
          </a:p>
        </p:txBody>
      </p:sp>
      <p:sp>
        <p:nvSpPr>
          <p:cNvPr id="2054" name="WordArt 6"/>
          <p:cNvSpPr>
            <a:spLocks noChangeArrowheads="1" noChangeShapeType="1" noTextEdit="1"/>
          </p:cNvSpPr>
          <p:nvPr/>
        </p:nvSpPr>
        <p:spPr bwMode="auto">
          <a:xfrm>
            <a:off x="611188" y="3733800"/>
            <a:ext cx="1524000" cy="428625"/>
          </a:xfrm>
          <a:prstGeom prst="rect">
            <a:avLst/>
          </a:prstGeom>
        </p:spPr>
        <p:txBody>
          <a:bodyPr spcFirstLastPara="1" wrap="none" fromWordArt="1">
            <a:prstTxWarp prst="textArchUp">
              <a:avLst>
                <a:gd name="adj" fmla="val 10484548"/>
              </a:avLst>
            </a:prstTxWarp>
          </a:bodyPr>
          <a:lstStyle/>
          <a:p>
            <a:pPr algn="ctr"/>
            <a:r>
              <a:rPr lang="it-IT" sz="2400" kern="10">
                <a:ln w="9525">
                  <a:solidFill>
                    <a:srgbClr val="800000"/>
                  </a:solidFill>
                  <a:round/>
                  <a:headEnd/>
                  <a:tailEnd/>
                </a:ln>
                <a:solidFill>
                  <a:srgbClr val="000000"/>
                </a:solidFill>
                <a:latin typeface="Arial Black"/>
              </a:rPr>
              <a:t>agitato</a:t>
            </a:r>
          </a:p>
        </p:txBody>
      </p:sp>
      <p:sp>
        <p:nvSpPr>
          <p:cNvPr id="2055" name="WordArt 7"/>
          <p:cNvSpPr>
            <a:spLocks noChangeArrowheads="1" noChangeShapeType="1" noTextEdit="1"/>
          </p:cNvSpPr>
          <p:nvPr/>
        </p:nvSpPr>
        <p:spPr bwMode="auto">
          <a:xfrm>
            <a:off x="5064125" y="4292600"/>
            <a:ext cx="1524000" cy="428625"/>
          </a:xfrm>
          <a:prstGeom prst="rect">
            <a:avLst/>
          </a:prstGeom>
        </p:spPr>
        <p:txBody>
          <a:bodyPr spcFirstLastPara="1" wrap="none" fromWordArt="1">
            <a:prstTxWarp prst="textArchUp">
              <a:avLst>
                <a:gd name="adj" fmla="val 10484548"/>
              </a:avLst>
            </a:prstTxWarp>
          </a:bodyPr>
          <a:lstStyle/>
          <a:p>
            <a:pPr algn="ctr"/>
            <a:r>
              <a:rPr lang="it-IT" sz="2400" kern="10">
                <a:ln w="9525">
                  <a:solidFill>
                    <a:schemeClr val="accent1"/>
                  </a:solidFill>
                  <a:round/>
                  <a:headEnd/>
                  <a:tailEnd/>
                </a:ln>
                <a:solidFill>
                  <a:srgbClr val="000000"/>
                </a:solidFill>
                <a:latin typeface="Arial Black"/>
              </a:rPr>
              <a:t>discontinuo</a:t>
            </a:r>
          </a:p>
        </p:txBody>
      </p:sp>
      <p:sp>
        <p:nvSpPr>
          <p:cNvPr id="2056" name="WordArt 8"/>
          <p:cNvSpPr>
            <a:spLocks noChangeArrowheads="1" noChangeShapeType="1" noTextEdit="1"/>
          </p:cNvSpPr>
          <p:nvPr/>
        </p:nvSpPr>
        <p:spPr bwMode="auto">
          <a:xfrm>
            <a:off x="4716463" y="3657600"/>
            <a:ext cx="1524000" cy="428625"/>
          </a:xfrm>
          <a:prstGeom prst="rect">
            <a:avLst/>
          </a:prstGeom>
        </p:spPr>
        <p:txBody>
          <a:bodyPr spcFirstLastPara="1" wrap="none" fromWordArt="1">
            <a:prstTxWarp prst="textArchUp">
              <a:avLst>
                <a:gd name="adj" fmla="val 10484548"/>
              </a:avLst>
            </a:prstTxWarp>
          </a:bodyPr>
          <a:lstStyle/>
          <a:p>
            <a:pPr algn="ctr"/>
            <a:r>
              <a:rPr lang="it-IT" sz="2400" kern="10">
                <a:ln w="9525">
                  <a:solidFill>
                    <a:srgbClr val="800000"/>
                  </a:solidFill>
                  <a:round/>
                  <a:headEnd/>
                  <a:tailEnd/>
                </a:ln>
                <a:solidFill>
                  <a:srgbClr val="000000"/>
                </a:solidFill>
                <a:latin typeface="Arial Black"/>
              </a:rPr>
              <a:t>aggressivo</a:t>
            </a:r>
          </a:p>
        </p:txBody>
      </p:sp>
      <p:sp>
        <p:nvSpPr>
          <p:cNvPr id="140297" name="Text Box 9"/>
          <p:cNvSpPr txBox="1">
            <a:spLocks noChangeArrowheads="1"/>
          </p:cNvSpPr>
          <p:nvPr/>
        </p:nvSpPr>
        <p:spPr bwMode="auto">
          <a:xfrm>
            <a:off x="609600" y="900113"/>
            <a:ext cx="8077200" cy="457200"/>
          </a:xfrm>
          <a:prstGeom prst="rect">
            <a:avLst/>
          </a:prstGeom>
          <a:noFill/>
          <a:ln w="9525">
            <a:noFill/>
            <a:miter lim="800000"/>
            <a:headEnd/>
            <a:tailEnd/>
          </a:ln>
          <a:effectLst/>
        </p:spPr>
        <p:txBody>
          <a:bodyPr>
            <a:spAutoFit/>
          </a:bodyPr>
          <a:lstStyle/>
          <a:p>
            <a:pPr algn="ctr">
              <a:spcBef>
                <a:spcPct val="50000"/>
              </a:spcBef>
              <a:defRPr/>
            </a:pPr>
            <a:r>
              <a:rPr lang="it-IT" sz="2400" b="1" u="sng" dirty="0">
                <a:solidFill>
                  <a:srgbClr val="30904E"/>
                </a:solidFill>
                <a:effectLst>
                  <a:outerShdw blurRad="38100" dist="38100" dir="2700000" algn="tl">
                    <a:srgbClr val="000000"/>
                  </a:outerShdw>
                </a:effectLst>
                <a:latin typeface="Arial" charset="0"/>
                <a:cs typeface="Arial" charset="0"/>
              </a:rPr>
              <a:t>Sospeso tra due sponde, tra disperazione e speranza</a:t>
            </a:r>
            <a:endParaRPr lang="it-IT" sz="2400" u="sng" dirty="0">
              <a:solidFill>
                <a:srgbClr val="30904E"/>
              </a:solidFill>
              <a:effectLst>
                <a:outerShdw blurRad="38100" dist="38100" dir="2700000" algn="tl">
                  <a:srgbClr val="000000"/>
                </a:outerShdw>
              </a:effectLst>
              <a:latin typeface="Arial" charset="0"/>
              <a:cs typeface="Arial" charset="0"/>
            </a:endParaRPr>
          </a:p>
        </p:txBody>
      </p:sp>
      <p:sp>
        <p:nvSpPr>
          <p:cNvPr id="140298" name="Text Box 10"/>
          <p:cNvSpPr txBox="1">
            <a:spLocks noChangeArrowheads="1"/>
          </p:cNvSpPr>
          <p:nvPr/>
        </p:nvSpPr>
        <p:spPr bwMode="auto">
          <a:xfrm>
            <a:off x="642938" y="2071688"/>
            <a:ext cx="7848600" cy="830262"/>
          </a:xfrm>
          <a:prstGeom prst="rect">
            <a:avLst/>
          </a:prstGeom>
          <a:noFill/>
          <a:ln w="9525">
            <a:noFill/>
            <a:miter lim="800000"/>
            <a:headEnd/>
            <a:tailEnd/>
          </a:ln>
          <a:effectLst/>
        </p:spPr>
        <p:txBody>
          <a:bodyPr>
            <a:spAutoFit/>
          </a:bodyPr>
          <a:lstStyle/>
          <a:p>
            <a:pPr algn="ctr">
              <a:spcBef>
                <a:spcPct val="50000"/>
              </a:spcBef>
              <a:defRPr/>
            </a:pPr>
            <a:r>
              <a:rPr lang="it-IT" sz="2400" b="1" u="sng" dirty="0">
                <a:solidFill>
                  <a:srgbClr val="30904E"/>
                </a:solidFill>
                <a:effectLst>
                  <a:outerShdw blurRad="38100" dist="38100" dir="2700000" algn="tl">
                    <a:srgbClr val="000000"/>
                  </a:outerShdw>
                </a:effectLst>
                <a:latin typeface="Arial" charset="0"/>
                <a:cs typeface="Arial" charset="0"/>
              </a:rPr>
              <a:t>Cercando di rassicurarsi di essere degno di attenzione</a:t>
            </a:r>
          </a:p>
        </p:txBody>
      </p:sp>
      <p:sp>
        <p:nvSpPr>
          <p:cNvPr id="2059" name="WordArt 11"/>
          <p:cNvSpPr>
            <a:spLocks noChangeArrowheads="1" noChangeShapeType="1" noTextEdit="1"/>
          </p:cNvSpPr>
          <p:nvPr/>
        </p:nvSpPr>
        <p:spPr bwMode="auto">
          <a:xfrm>
            <a:off x="114300" y="5200650"/>
            <a:ext cx="3390900" cy="965200"/>
          </a:xfrm>
          <a:prstGeom prst="rect">
            <a:avLst/>
          </a:prstGeom>
        </p:spPr>
        <p:txBody>
          <a:bodyPr wrap="none" fromWordArt="1">
            <a:prstTxWarp prst="textSlantUp">
              <a:avLst>
                <a:gd name="adj" fmla="val 55556"/>
              </a:avLst>
            </a:prstTxWarp>
          </a:bodyPr>
          <a:lstStyle/>
          <a:p>
            <a:pPr algn="ctr"/>
            <a:r>
              <a:rPr lang="it-IT" sz="2400" i="1" kern="10">
                <a:ln w="9525">
                  <a:solidFill>
                    <a:schemeClr val="accent2"/>
                  </a:solidFill>
                  <a:round/>
                  <a:headEnd/>
                  <a:tailEnd/>
                </a:ln>
                <a:solidFill>
                  <a:srgbClr val="000000"/>
                </a:solidFill>
                <a:latin typeface="Arial Black"/>
              </a:rPr>
              <a:t>ha difficoltà a ricordare</a:t>
            </a:r>
          </a:p>
        </p:txBody>
      </p:sp>
      <p:sp>
        <p:nvSpPr>
          <p:cNvPr id="2060" name="WordArt 12"/>
          <p:cNvSpPr>
            <a:spLocks noChangeArrowheads="1" noChangeShapeType="1" noTextEdit="1"/>
          </p:cNvSpPr>
          <p:nvPr/>
        </p:nvSpPr>
        <p:spPr bwMode="auto">
          <a:xfrm>
            <a:off x="5580063" y="4876800"/>
            <a:ext cx="1552575" cy="814388"/>
          </a:xfrm>
          <a:prstGeom prst="rect">
            <a:avLst/>
          </a:prstGeom>
        </p:spPr>
        <p:txBody>
          <a:bodyPr wrap="none" fromWordArt="1">
            <a:prstTxWarp prst="textSlantUp">
              <a:avLst>
                <a:gd name="adj" fmla="val 55556"/>
              </a:avLst>
            </a:prstTxWarp>
          </a:bodyPr>
          <a:lstStyle/>
          <a:p>
            <a:pPr algn="ctr"/>
            <a:r>
              <a:rPr lang="it-IT" sz="2000" i="1" kern="10">
                <a:ln w="9525">
                  <a:solidFill>
                    <a:schemeClr val="accent2"/>
                  </a:solidFill>
                  <a:round/>
                  <a:headEnd/>
                  <a:tailEnd/>
                </a:ln>
                <a:solidFill>
                  <a:srgbClr val="000000"/>
                </a:solidFill>
                <a:latin typeface="Arial Black"/>
              </a:rPr>
              <a:t>in confusione</a:t>
            </a:r>
          </a:p>
        </p:txBody>
      </p:sp>
      <p:pic>
        <p:nvPicPr>
          <p:cNvPr id="140302" name="Picture 14" descr="kids013"/>
          <p:cNvPicPr>
            <a:picLocks noChangeAspect="1" noChangeArrowheads="1" noCrop="1"/>
          </p:cNvPicPr>
          <p:nvPr/>
        </p:nvPicPr>
        <p:blipFill>
          <a:blip r:embed="rId5" cstate="print"/>
          <a:srcRect/>
          <a:stretch>
            <a:fillRect/>
          </a:stretch>
        </p:blipFill>
        <p:spPr bwMode="auto">
          <a:xfrm>
            <a:off x="7451725" y="5013325"/>
            <a:ext cx="1368425" cy="1655763"/>
          </a:xfrm>
          <a:prstGeom prst="rect">
            <a:avLst/>
          </a:prstGeom>
          <a:noFill/>
          <a:ln w="9525">
            <a:noFill/>
            <a:miter lim="800000"/>
            <a:headEnd/>
            <a:tailEnd/>
          </a:ln>
        </p:spPr>
      </p:pic>
      <p:sp>
        <p:nvSpPr>
          <p:cNvPr id="15" name="Text Box 10"/>
          <p:cNvSpPr txBox="1">
            <a:spLocks noChangeArrowheads="1"/>
          </p:cNvSpPr>
          <p:nvPr/>
        </p:nvSpPr>
        <p:spPr bwMode="auto">
          <a:xfrm>
            <a:off x="838200" y="1471613"/>
            <a:ext cx="7848600" cy="457200"/>
          </a:xfrm>
          <a:prstGeom prst="rect">
            <a:avLst/>
          </a:prstGeom>
          <a:noFill/>
          <a:ln w="9525">
            <a:noFill/>
            <a:miter lim="800000"/>
            <a:headEnd/>
            <a:tailEnd/>
          </a:ln>
          <a:effectLst/>
        </p:spPr>
        <p:txBody>
          <a:bodyPr>
            <a:spAutoFit/>
          </a:bodyPr>
          <a:lstStyle/>
          <a:p>
            <a:pPr algn="ctr">
              <a:spcBef>
                <a:spcPct val="50000"/>
              </a:spcBef>
              <a:defRPr/>
            </a:pPr>
            <a:r>
              <a:rPr lang="it-IT" sz="2400" b="1" u="sng" dirty="0">
                <a:solidFill>
                  <a:srgbClr val="30904E"/>
                </a:solidFill>
                <a:effectLst>
                  <a:outerShdw blurRad="38100" dist="38100" dir="2700000" algn="tl">
                    <a:srgbClr val="000000"/>
                  </a:outerShdw>
                </a:effectLst>
                <a:latin typeface="Arial" charset="0"/>
                <a:cs typeface="Arial" charset="0"/>
              </a:rPr>
              <a:t>Tenere a bada la paura di perdersi e di perdere l’altro</a:t>
            </a:r>
          </a:p>
        </p:txBody>
      </p:sp>
      <p:sp>
        <p:nvSpPr>
          <p:cNvPr id="2063" name="WordArt 5"/>
          <p:cNvSpPr>
            <a:spLocks noChangeArrowheads="1" noChangeShapeType="1" noTextEdit="1"/>
          </p:cNvSpPr>
          <p:nvPr/>
        </p:nvSpPr>
        <p:spPr bwMode="auto">
          <a:xfrm rot="626378">
            <a:off x="5500688" y="3143250"/>
            <a:ext cx="3429000" cy="785813"/>
          </a:xfrm>
          <a:prstGeom prst="rect">
            <a:avLst/>
          </a:prstGeom>
        </p:spPr>
        <p:txBody>
          <a:bodyPr spcFirstLastPara="1" wrap="none" fromWordArt="1">
            <a:prstTxWarp prst="textArchUp">
              <a:avLst>
                <a:gd name="adj" fmla="val 10800004"/>
              </a:avLst>
            </a:prstTxWarp>
          </a:bodyPr>
          <a:lstStyle/>
          <a:p>
            <a:pPr algn="ctr"/>
            <a:r>
              <a:rPr lang="it-IT" sz="2400" kern="10">
                <a:ln w="9525">
                  <a:solidFill>
                    <a:schemeClr val="accent1"/>
                  </a:solidFill>
                  <a:round/>
                  <a:headEnd/>
                  <a:tailEnd/>
                </a:ln>
                <a:solidFill>
                  <a:srgbClr val="000000"/>
                </a:solidFill>
                <a:latin typeface="Arial Black"/>
              </a:rPr>
              <a:t>Fa fatica a pensare </a:t>
            </a:r>
          </a:p>
        </p:txBody>
      </p:sp>
      <p:sp>
        <p:nvSpPr>
          <p:cNvPr id="2064" name="WordArt 4"/>
          <p:cNvSpPr>
            <a:spLocks noChangeArrowheads="1" noChangeShapeType="1" noTextEdit="1"/>
          </p:cNvSpPr>
          <p:nvPr/>
        </p:nvSpPr>
        <p:spPr bwMode="auto">
          <a:xfrm rot="-903228">
            <a:off x="133350" y="2855913"/>
            <a:ext cx="3429000" cy="1071562"/>
          </a:xfrm>
          <a:prstGeom prst="rect">
            <a:avLst/>
          </a:prstGeom>
        </p:spPr>
        <p:txBody>
          <a:bodyPr spcFirstLastPara="1" wrap="none" fromWordArt="1">
            <a:prstTxWarp prst="textArchUp">
              <a:avLst>
                <a:gd name="adj" fmla="val 10800004"/>
              </a:avLst>
            </a:prstTxWarp>
          </a:bodyPr>
          <a:lstStyle/>
          <a:p>
            <a:pPr algn="ctr"/>
            <a:r>
              <a:rPr lang="it-IT" sz="2400" kern="10">
                <a:ln w="9525">
                  <a:solidFill>
                    <a:schemeClr val="accent1"/>
                  </a:solidFill>
                  <a:round/>
                  <a:headEnd/>
                  <a:tailEnd/>
                </a:ln>
                <a:solidFill>
                  <a:srgbClr val="000000"/>
                </a:solidFill>
                <a:latin typeface="Arial Black"/>
              </a:rPr>
              <a:t>senza alcuna curiosità</a:t>
            </a:r>
          </a:p>
        </p:txBody>
      </p:sp>
    </p:spTree>
    <p:extLst>
      <p:ext uri="{BB962C8B-B14F-4D97-AF65-F5344CB8AC3E}">
        <p14:creationId xmlns:p14="http://schemas.microsoft.com/office/powerpoint/2010/main" val="1344042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0302"/>
                                        </p:tgtEl>
                                        <p:attrNameLst>
                                          <p:attrName>style.visibility</p:attrName>
                                        </p:attrNameLst>
                                      </p:cBhvr>
                                      <p:to>
                                        <p:strVal val="visible"/>
                                      </p:to>
                                    </p:set>
                                    <p:animEffect transition="in" filter="dissolve">
                                      <p:cBhvr>
                                        <p:cTn id="7" dur="500"/>
                                        <p:tgtEl>
                                          <p:spTgt spid="140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04790" y="6000768"/>
            <a:ext cx="8867804" cy="707886"/>
          </a:xfrm>
          <a:prstGeom prst="rect">
            <a:avLst/>
          </a:prstGeom>
          <a:solidFill>
            <a:srgbClr val="DEF5FA"/>
          </a:solidFill>
        </p:spPr>
        <p:txBody>
          <a:bodyPr wrap="square" rtlCol="0">
            <a:spAutoFit/>
          </a:bodyPr>
          <a:lstStyle/>
          <a:p>
            <a:r>
              <a:rPr lang="it-IT" sz="4000" b="1" i="1" dirty="0" smtClean="0">
                <a:latin typeface="Algerian" pitchFamily="82" charset="0"/>
              </a:rPr>
              <a:t>La matematica (ed altri mostri)</a:t>
            </a:r>
            <a:endParaRPr lang="it-IT" sz="4000" b="1" i="1" dirty="0">
              <a:latin typeface="Algerian" pitchFamily="82" charset="0"/>
            </a:endParaRPr>
          </a:p>
        </p:txBody>
      </p:sp>
      <p:sp>
        <p:nvSpPr>
          <p:cNvPr id="5" name="CasellaDiTesto 4"/>
          <p:cNvSpPr txBox="1"/>
          <p:nvPr/>
        </p:nvSpPr>
        <p:spPr>
          <a:xfrm>
            <a:off x="214282" y="6007262"/>
            <a:ext cx="8929718" cy="707886"/>
          </a:xfrm>
          <a:prstGeom prst="rect">
            <a:avLst/>
          </a:prstGeom>
          <a:solidFill>
            <a:srgbClr val="DEF5FA"/>
          </a:solidFill>
        </p:spPr>
        <p:txBody>
          <a:bodyPr wrap="square" rtlCol="0">
            <a:spAutoFit/>
          </a:bodyPr>
          <a:lstStyle/>
          <a:p>
            <a:r>
              <a:rPr lang="it-IT" sz="4000" b="1" i="1" dirty="0" smtClean="0">
                <a:latin typeface="Algerian" pitchFamily="82" charset="0"/>
              </a:rPr>
              <a:t>Il mostro che abbiamo dentro</a:t>
            </a:r>
            <a:endParaRPr lang="it-IT" sz="4000" b="1" i="1" dirty="0">
              <a:latin typeface="Algerian" pitchFamily="82" charset="0"/>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714348" y="500042"/>
            <a:ext cx="7572428" cy="5342752"/>
          </a:xfrm>
          <a:prstGeom prst="rect">
            <a:avLst/>
          </a:prstGeom>
          <a:noFill/>
          <a:ln w="9525">
            <a:noFill/>
            <a:miter lim="800000"/>
            <a:headEnd/>
            <a:tailEnd/>
          </a:ln>
          <a:effectLst/>
        </p:spPr>
      </p:pic>
      <p:pic>
        <p:nvPicPr>
          <p:cNvPr id="157698" name="Picture 2" descr="http://1.bp.blogspot.com/-OQz1B9mVxf4/UQWL_B4cMEI/AAAAAAAACAE/ZPsBsI5Aq70/s1600/67468_10151371587861591_1360799901_n.jpg"/>
          <p:cNvPicPr>
            <a:picLocks noChangeAspect="1" noChangeArrowheads="1"/>
          </p:cNvPicPr>
          <p:nvPr/>
        </p:nvPicPr>
        <p:blipFill>
          <a:blip r:embed="rId3" cstate="print"/>
          <a:srcRect/>
          <a:stretch>
            <a:fillRect/>
          </a:stretch>
        </p:blipFill>
        <p:spPr bwMode="auto">
          <a:xfrm>
            <a:off x="538981" y="500042"/>
            <a:ext cx="7747795" cy="5342752"/>
          </a:xfrm>
          <a:prstGeom prst="rect">
            <a:avLst/>
          </a:prstGeom>
          <a:noFill/>
        </p:spPr>
      </p:pic>
    </p:spTree>
    <p:extLst>
      <p:ext uri="{BB962C8B-B14F-4D97-AF65-F5344CB8AC3E}">
        <p14:creationId xmlns:p14="http://schemas.microsoft.com/office/powerpoint/2010/main" val="17787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Effect transition="in" filter="checkerboard(across)">
                                      <p:cBhvr>
                                        <p:cTn id="7" dur="500"/>
                                        <p:tgtEl>
                                          <p:spTgt spid="15769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erchi">
  <a:themeElements>
    <a:clrScheme name="Cerch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Cerchi">
      <a:majorFont>
        <a:latin typeface="Arial"/>
        <a:ea typeface="ヒラギノ明朝 Pro W6"/>
        <a:cs typeface=""/>
      </a:majorFont>
      <a:minorFont>
        <a:latin typeface="Arial"/>
        <a:ea typeface="ヒラギノ明朝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Cerch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rch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rch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 formato nuovo</Template>
  <TotalTime>5478</TotalTime>
  <Words>8602</Words>
  <Application>Microsoft Office PowerPoint</Application>
  <PresentationFormat>Presentazione su schermo (4:3)</PresentationFormat>
  <Paragraphs>830</Paragraphs>
  <Slides>149</Slides>
  <Notes>4</Notes>
  <HiddenSlides>0</HiddenSlides>
  <MMClips>1</MMClips>
  <ScaleCrop>false</ScaleCrop>
  <HeadingPairs>
    <vt:vector size="8" baseType="variant">
      <vt:variant>
        <vt:lpstr>Caratteri utilizzati</vt:lpstr>
      </vt:variant>
      <vt:variant>
        <vt:i4>27</vt:i4>
      </vt:variant>
      <vt:variant>
        <vt:lpstr>Tema</vt:lpstr>
      </vt:variant>
      <vt:variant>
        <vt:i4>1</vt:i4>
      </vt:variant>
      <vt:variant>
        <vt:lpstr>Server OLE incorporati</vt:lpstr>
      </vt:variant>
      <vt:variant>
        <vt:i4>1</vt:i4>
      </vt:variant>
      <vt:variant>
        <vt:lpstr>Titoli diapositive</vt:lpstr>
      </vt:variant>
      <vt:variant>
        <vt:i4>149</vt:i4>
      </vt:variant>
    </vt:vector>
  </HeadingPairs>
  <TitlesOfParts>
    <vt:vector size="178" baseType="lpstr">
      <vt:lpstr>MS Mincho</vt:lpstr>
      <vt:lpstr>MS PGothic</vt:lpstr>
      <vt:lpstr>Agency FB</vt:lpstr>
      <vt:lpstr>Aharoni</vt:lpstr>
      <vt:lpstr>Algerian</vt:lpstr>
      <vt:lpstr>Angsana New</vt:lpstr>
      <vt:lpstr>Arabic Typesetting</vt:lpstr>
      <vt:lpstr>Arial</vt:lpstr>
      <vt:lpstr>Arial Black</vt:lpstr>
      <vt:lpstr>Arial Narrow</vt:lpstr>
      <vt:lpstr>Blackadder ITC</vt:lpstr>
      <vt:lpstr>Bodoni MT Black</vt:lpstr>
      <vt:lpstr>Calibri</vt:lpstr>
      <vt:lpstr>Calisto MT</vt:lpstr>
      <vt:lpstr>Century Schoolbook</vt:lpstr>
      <vt:lpstr>Cooper Black</vt:lpstr>
      <vt:lpstr>Helvetica Neue</vt:lpstr>
      <vt:lpstr>Informal Roman</vt:lpstr>
      <vt:lpstr>Lucida Calligraphy</vt:lpstr>
      <vt:lpstr>Tahoma</vt:lpstr>
      <vt:lpstr>Times</vt:lpstr>
      <vt:lpstr>Times New Roman</vt:lpstr>
      <vt:lpstr>trebuchet ms</vt:lpstr>
      <vt:lpstr>Wingdings</vt:lpstr>
      <vt:lpstr>Wingdings 2</vt:lpstr>
      <vt:lpstr>ヒラギノ明朝 Pro W3</vt:lpstr>
      <vt:lpstr>ヒラギノ明朝 Pro W6</vt:lpstr>
      <vt:lpstr>Cerchi</vt:lpstr>
      <vt:lpstr>Documento</vt:lpstr>
      <vt:lpstr>Presentazione standard di PowerPoint</vt:lpstr>
      <vt:lpstr>Presentazione standard di PowerPoint</vt:lpstr>
      <vt:lpstr>Presentazione standard di PowerPoint</vt:lpstr>
      <vt:lpstr>Presentazione standard di PowerPoint</vt:lpstr>
      <vt:lpstr>Emotional Deprivation in Infancy  Study by Rene A. Spitz 1952</vt:lpstr>
      <vt:lpstr>Trauma con la   t   piccola </vt:lpstr>
      <vt:lpstr>Presentazione standard di PowerPoint</vt:lpstr>
      <vt:lpstr>ADOZIONE E DIFFICOLTA’ SCOLASTICHE</vt:lpstr>
      <vt:lpstr>Presentazione standard di PowerPoint</vt:lpstr>
      <vt:lpstr>Presentazione standard di PowerPoint</vt:lpstr>
      <vt:lpstr>Presentazione standard di PowerPoint</vt:lpstr>
      <vt:lpstr>LETTERATURA ITALIANA</vt:lpstr>
      <vt:lpstr>Problemi di linguaggio  successivi all’incuria  E  Problemi di linguaggio  successivi all’adozione (internazionale)</vt:lpstr>
      <vt:lpstr>Sovente ci sono problemi linguistici già prima dell’adozione</vt:lpstr>
      <vt:lpstr> disturbi dell’elaborazione uditiva centrale  (CAPD secondo l’acronimo inglese di Central Auditory Processing Disorders)</vt:lpstr>
      <vt:lpstr>LA L1 SCOMPARE</vt:lpstr>
      <vt:lpstr>Questione della "padronanza linguistica" </vt:lpstr>
      <vt:lpstr>CATTIVI LETTORI</vt:lpstr>
      <vt:lpstr>Disturbo di comprensione del testo </vt:lpstr>
      <vt:lpstr>Si rilevano, associati</vt:lpstr>
      <vt:lpstr>Presentazione standard di PowerPoint</vt:lpstr>
      <vt:lpstr>Presentazione standard di PowerPoint</vt:lpstr>
      <vt:lpstr>Presentazione standard di PowerPoint</vt:lpstr>
      <vt:lpstr>Presentazione standard di PowerPoint</vt:lpstr>
      <vt:lpstr>ESEMPIO DI POTENZIAMENTO A CASA</vt:lpstr>
      <vt:lpstr>UN GAP NELLA MEMORIA DI LAVORO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GAP NELLA MEMORIA DI LAVORO</vt:lpstr>
      <vt:lpstr>PDP  …… CHE FARE</vt:lpstr>
      <vt:lpstr>PDP  …… CHE FARE</vt:lpstr>
      <vt:lpstr>PDP  …… CHE FARE</vt:lpstr>
      <vt:lpstr>PDP  …… CHE FARE</vt:lpstr>
      <vt:lpstr>Quindi sull’apprendimento interferisco competenze che derivano dalle esperienze del passato</vt:lpstr>
      <vt:lpstr>Presentazione standard di PowerPoint</vt:lpstr>
      <vt:lpstr>Presentazione standard di PowerPoint</vt:lpstr>
      <vt:lpstr>MAPPE   mentali, concettuali</vt:lpstr>
      <vt:lpstr>Presentazione standard di PowerPoint</vt:lpstr>
      <vt:lpstr>LETTERATURA ITALIANA</vt:lpstr>
      <vt:lpstr>Vivere stress prolungati </vt:lpstr>
      <vt:lpstr>Presentazione standard di PowerPoint</vt:lpstr>
      <vt:lpstr>ALLERTA – CONTROLLO Ogni stimolo che attiva il sistema di attacco / difesa sposta l’attenzione dal compito (apprendere) </vt:lpstr>
      <vt:lpstr>Presentazione standard di PowerPoint</vt:lpstr>
      <vt:lpstr> Difficoltà di attenzione  e concentrazione.  Facile distraibilità. </vt:lpstr>
      <vt:lpstr>Difficoltà di attenzione  e concentrazione. Facile distraibilità. </vt:lpstr>
      <vt:lpstr>PDP  …… CHE FARE</vt:lpstr>
      <vt:lpstr>PDP  …… CHE FARE</vt:lpstr>
      <vt:lpstr>PDP  …… CHE FARE</vt:lpstr>
      <vt:lpstr>Dinamica motivazionale fra i sistemi di attaccamento  e sistema di difesa  • Il sistema di attaccamento (protezione dal pericolo attraverso la vicinanza ad un altro) e il sistema di difesa (protezione dal pericolo attraverso l’attacco o la fuga) funzionano normalmente in sinergia: il sistema di attaccamento inibisce il sistema di difesa  Questa sinergia può essere perduta:  -- come quando dopo un trauma non c’è risposta alla richiesta di protezione, e --  quando i due sistemi entrano in conflitto perché è la stessa persona a offrire cura e a minacciare, danneggiare o “contagiare” la paura  Si crea in tali casi una situazione di paura senza sbocco (fright without solution), tipica della disorganizzazione dell’attaccamento (DA)</vt:lpstr>
      <vt:lpstr>Presentazione standard di PowerPoint</vt:lpstr>
      <vt:lpstr>Il Trauma è un ricordo non elaborato </vt:lpstr>
      <vt:lpstr>Presentazione standard di PowerPoint</vt:lpstr>
      <vt:lpstr>Si crede al corpo</vt:lpstr>
      <vt:lpstr>Presentazione standard di PowerPoint</vt:lpstr>
      <vt:lpstr>Presentazione standard di PowerPoint</vt:lpstr>
      <vt:lpstr> L’Io è soprattutto un Io corporeo (S. Freud)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Mettere sul corpo …</vt:lpstr>
      <vt:lpstr>Ho capito ‘di non poter capire a priori’, se non cercavo  UNA ATTENZIONE COMUNE</vt:lpstr>
      <vt:lpstr>Presentazione standard di PowerPoint</vt:lpstr>
      <vt:lpstr>Partire - o arrivare - al corpo</vt:lpstr>
      <vt:lpstr>Presentazione standard di PowerPoint</vt:lpstr>
      <vt:lpstr>Presentazione standard di PowerPoint</vt:lpstr>
      <vt:lpstr>Presentazione standard di PowerPoint</vt:lpstr>
      <vt:lpstr>Presentazione standard di PowerPoint</vt:lpstr>
      <vt:lpstr>  Per coprire un grande freddo accendono vibranti fuochi </vt:lpstr>
      <vt:lpstr>Presentazione standard di PowerPoint</vt:lpstr>
      <vt:lpstr>Ragazzi a volte ‘corazzati’ altre invece ‘spinosi’ </vt:lpstr>
      <vt:lpstr>Presentazione standard di PowerPoint</vt:lpstr>
      <vt:lpstr>Il problema non è L’AUTOCONTROLLO (indirizzarla verso ….) o la MANCANZA DI VOLONTA’  .  </vt:lpstr>
      <vt:lpstr>Presentazione standard di PowerPoint</vt:lpstr>
      <vt:lpstr>La paleo corteccia </vt:lpstr>
      <vt:lpstr>Vivere stress prolungati </vt:lpstr>
      <vt:lpstr>Presentazione standard di PowerPoint</vt:lpstr>
      <vt:lpstr>Presentazione standard di PowerPoint</vt:lpstr>
      <vt:lpstr>Presentazione standard di PowerPoint</vt:lpstr>
      <vt:lpstr>Presentazione standard di PowerPoint</vt:lpstr>
      <vt:lpstr>Tutti a dire della rabbia del fiume in piena e nessuno della violenza degli argini che lo costringono  (BERTOLT BRECHT ) </vt:lpstr>
      <vt:lpstr>Lo sport</vt:lpstr>
      <vt:lpstr>ESPERIENZA DELLE FRUSTRAZIONE PRIMARIA</vt:lpstr>
      <vt:lpstr>Presentazione standard di PowerPoint</vt:lpstr>
      <vt:lpstr>Presentazione standard di PowerPoint</vt:lpstr>
      <vt:lpstr>Presentazione standard di PowerPoint</vt:lpstr>
      <vt:lpstr>Scarsa autostima  Ansia da prestazione – Ansia sociale</vt:lpstr>
      <vt:lpstr>Immagine di sé e difficoltà di apprendimento</vt:lpstr>
      <vt:lpstr>Presentazione standard di PowerPoint</vt:lpstr>
      <vt:lpstr>Presentazione standard di PowerPoint</vt:lpstr>
      <vt:lpstr>Presentazione standard di PowerPoint</vt:lpstr>
      <vt:lpstr>Presentazione standard di PowerPoint</vt:lpstr>
      <vt:lpstr>Presentazione standard di PowerPoint</vt:lpstr>
      <vt:lpstr> “ero confuso”</vt:lpstr>
      <vt:lpstr>Presentazione standard di PowerPoint</vt:lpstr>
      <vt:lpstr>Presentazione standard di PowerPoint</vt:lpstr>
      <vt:lpstr> normale  ……   disordine </vt:lpstr>
      <vt:lpstr>Presentazione standard di PowerPoint</vt:lpstr>
      <vt:lpstr>Presentazione standard di PowerPoint</vt:lpstr>
      <vt:lpstr>Presentazione standard di PowerPoint</vt:lpstr>
      <vt:lpstr>LA MOTIVAZIONE</vt:lpstr>
      <vt:lpstr>Presentazione standard di PowerPoint</vt:lpstr>
      <vt:lpstr>Presentazione standard di PowerPoint</vt:lpstr>
      <vt:lpstr>NON E’ UNA QUESTIONE DI INTELLIGENZA, DI CAPACITA’, DI PREDISPOSIZIONE</vt:lpstr>
      <vt:lpstr>La fuga</vt:lpstr>
      <vt:lpstr>“ero confuso”</vt:lpstr>
      <vt:lpstr>Presentazione standard di PowerPoint</vt:lpstr>
      <vt:lpstr>Presentazione standard di PowerPoint</vt:lpstr>
      <vt:lpstr>Presentazione standard di PowerPoint</vt:lpstr>
      <vt:lpstr>QUINDI in adolescenza…..</vt:lpstr>
      <vt:lpstr>Maturità a 25 anni</vt:lpstr>
      <vt:lpstr>AdolescenzE  … sospesi ….   tra un prima ed un dopo  tra un passato ed un presente  a volte in difficolta’ ad immaginarsi un futuro</vt:lpstr>
      <vt:lpstr>Presentazione standard di PowerPoint</vt:lpstr>
      <vt:lpstr>Presentazione standard di PowerPoint</vt:lpstr>
      <vt:lpstr>Internet e l’’ideologia della trasparenza</vt:lpstr>
      <vt:lpstr>Presentazione standard di PowerPoint</vt:lpstr>
      <vt:lpstr>Presentazione standard di PowerPoint</vt:lpstr>
      <vt:lpstr>Confusione … problemi scolastici </vt:lpstr>
      <vt:lpstr>Effetti collaterali</vt:lpstr>
      <vt:lpstr>Raccontare(rsi) la propria storia</vt:lpstr>
      <vt:lpstr>Oscillare ….</vt:lpstr>
      <vt:lpstr>Presentazione standard di PowerPoint</vt:lpstr>
      <vt:lpstr>Presentazione standard di PowerPoint</vt:lpstr>
      <vt:lpstr>Presentazione standard di PowerPoint</vt:lpstr>
      <vt:lpstr>Presentazione standard di PowerPoint</vt:lpstr>
      <vt:lpstr>Presentazione standard di PowerPoint</vt:lpstr>
      <vt:lpstr>… i  ‘Presentificatori’ </vt:lpstr>
      <vt:lpstr>Il cervello adolescente = deficit di motivazione</vt:lpstr>
      <vt:lpstr>Presentazione standard di PowerPoint</vt:lpstr>
      <vt:lpstr>Come aiutarli? Teniamo conto ….</vt:lpstr>
      <vt:lpstr>Conoscere e Comprendere </vt:lpstr>
      <vt:lpstr>Presentazione standard di PowerPoint</vt:lpstr>
      <vt:lpstr>Una rete intorno al ragazzo </vt:lpstr>
      <vt:lpstr>Presentazione standard di PowerPoint</vt:lpstr>
      <vt:lpstr>Presentazione standard di PowerPoint</vt:lpstr>
      <vt:lpstr>LA SCUOLA (oltre che la famiglia) </vt:lpstr>
      <vt:lpstr>TENER vivo il DESIDERIO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ROBY</dc:creator>
  <cp:lastModifiedBy>Roby</cp:lastModifiedBy>
  <cp:revision>507</cp:revision>
  <dcterms:created xsi:type="dcterms:W3CDTF">2015-05-15T16:24:24Z</dcterms:created>
  <dcterms:modified xsi:type="dcterms:W3CDTF">2017-01-16T13:34:21Z</dcterms:modified>
</cp:coreProperties>
</file>